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89" r:id="rId4"/>
    <p:sldId id="265" r:id="rId5"/>
    <p:sldId id="280" r:id="rId6"/>
    <p:sldId id="279" r:id="rId7"/>
    <p:sldId id="266" r:id="rId8"/>
    <p:sldId id="267" r:id="rId9"/>
    <p:sldId id="269" r:id="rId10"/>
    <p:sldId id="281" r:id="rId11"/>
    <p:sldId id="263" r:id="rId12"/>
    <p:sldId id="268" r:id="rId13"/>
    <p:sldId id="283" r:id="rId14"/>
    <p:sldId id="284" r:id="rId15"/>
    <p:sldId id="270" r:id="rId16"/>
    <p:sldId id="271" r:id="rId17"/>
    <p:sldId id="285" r:id="rId18"/>
    <p:sldId id="273" r:id="rId19"/>
    <p:sldId id="274" r:id="rId20"/>
    <p:sldId id="275" r:id="rId21"/>
    <p:sldId id="276" r:id="rId22"/>
    <p:sldId id="277" r:id="rId23"/>
    <p:sldId id="282" r:id="rId24"/>
    <p:sldId id="286" r:id="rId25"/>
    <p:sldId id="287" r:id="rId26"/>
    <p:sldId id="288" r:id="rId27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C1482"/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E73B-78A2-4720-9AC7-AB7E6D92AC1C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D985-D05A-4C53-8713-D18A204AB1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8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19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268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6D985-D05A-4C53-8713-D18A204AB1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0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37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56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72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095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42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460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806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20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083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982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15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024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6D985-D05A-4C53-8713-D18A204AB1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6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6D985-D05A-4C53-8713-D18A204AB1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24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6D985-D05A-4C53-8713-D18A204AB1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8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04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8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07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3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05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D985-D05A-4C53-8713-D18A204AB1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04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1B64E-1731-466E-A0DF-7B17E35D3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2970E6-5D0C-4DA0-8693-818A0A704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352FBF-4E07-459C-84B8-C59D2FF8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8C59-3687-42BF-B6EE-C283C49AF323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74EC7D-24B3-4C7B-8F4E-866617E3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A9C3AE-0143-407C-8D4B-D4A992B3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98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27BF8-46EE-4BB5-A46B-3E8E78D3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D1B0A0-3639-4215-9A22-1010378B2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9112A1-B326-46C8-8299-04905065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1F76-631A-45DB-BC1A-24363D34FD72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B51AB-00E2-4627-9A15-9E31EB3E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589CD9-DD1C-480E-AF57-72AEDF77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6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4F8DC4-3CA5-4D74-A0E9-6F262D14E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278142-C012-4C3D-A5A4-A31D912E3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55004-A289-40D4-97BD-F8218759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2FF4-C1F1-459D-802E-331CF06C6BB0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488B7C-5288-46C5-B912-517A2927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1B818B-EB3A-482A-B209-93FAC4CB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85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68DEE-56CA-4B31-A0B9-ADC85D1D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3B396D-BBC3-4E58-AEB2-994CB4A6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BD135B-3CAA-446D-8C81-5A919372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2EC6-2D3A-47D6-A6EE-7DE8A607A908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2D2D2F-543A-42DC-B5C5-F54670C1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1160D9-5A9C-48B3-A943-A10A1001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65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091C8-A5CD-4A25-A54F-D3B9416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A6F43B-4B5E-49EB-90F9-C90C6CE3D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4D1C27-55EE-4F71-A368-FA5A1F61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F430-36FA-4F8A-AB0A-9DF4116A162F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D42546-A82E-4B6A-BA06-64E86866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E62D62-D988-41D4-BF03-959E7C07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2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8E48B-4DF9-40E8-96CB-A2521607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1DFBC8-34E9-446D-8E1C-79ECB7F3F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E1278A-3372-4EB3-A706-4C2F76E4D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9ECE9C-7C7E-4A16-BE92-89089B9C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69D8-7269-4CCC-8D11-4839FEF5761A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7BEDC5-12F5-4857-9DAA-D753E3A9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D7DBF6-A5F2-4155-A164-D4868875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53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1FD5B-147F-48EF-A185-D4D4A8C9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FFBDC1-16B6-4891-AFDD-5995749AC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F9AC2B-BE0D-499C-BB42-4BCA468B8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9ECABE-F84B-4CCD-ADF3-07C81DC65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1AFFD-3FE4-4D29-91CB-0C7EB3F2C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279545-256C-4413-AEB2-81590D46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6586-79B3-42B7-B74E-FF547BE821E6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80B62-FB16-4083-B9A1-4438FDC8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5C375E2-8B24-4F52-9AA8-B298142C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75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4A34E-B643-474F-B47D-371DDE65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0E03E7-02C4-43B0-8870-06918973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4773-28AA-439E-88B3-DD7D106839DE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E8F9D0-AD66-458F-8D11-CA2202A7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696D8E-9930-4FE7-A4B9-4B52E2A4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5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34F212-0306-497D-A633-7AB41232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565D-F40F-4575-9C9A-20BCBEC3EAF9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AC26E8-94E0-45F7-B8DC-15C6BFF0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E4C0E5-4AD2-4D3E-82CA-24044F4A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1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7D637-FDD3-4F26-874F-74AAC926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654C73-5E24-4175-8BD9-490C0CD7E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A584A4-CF72-4641-AAF9-6D3A7B818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FB19FD-B287-463D-B08B-99756D15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EF00-A8AC-4C5A-9F96-234CFE173B96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A7BEA2-6B02-4713-8CC5-ED1FC7AB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BB5F2-CFFC-4817-8E4F-A38514B1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88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968DD-F3E0-4280-AA99-84E1F246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25CE72-675E-482D-9E9A-0E4B49D90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5FBA86-5D30-4022-9B20-7677ECDC9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2F4189-4BD1-4BB8-9783-78C70638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EE9A-EA3A-47D8-9C2C-1DA8DCB966CF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EAF0BD-B362-4738-B0B7-99BD2289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BE9B79-4C5D-490C-9148-1ADA09C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1CAE56-A3A2-46E1-A2C1-0466DA75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B353DF-023B-40B0-9402-E113304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1C98E4-80CA-4EE8-8154-50CF0861D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5A1A-9357-4141-875D-54A895796475}" type="datetime1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24459E-5450-41B4-B377-747E1A33A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435244-BBA1-4FB4-9B3B-21C58E97B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A565F-6CC6-4625-BDD6-6E0A9A358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7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8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DA3AC-DE3F-46D8-8610-4717A64CE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900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轻子生成介绍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370DAC-2C7B-40AB-A53E-4326A622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6945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赵振华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辽宁师范大学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PreSUSY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Summer School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74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20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中微子质量与混合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3B1A35-D3A7-4F22-9870-2023A1AA170D}"/>
              </a:ext>
            </a:extLst>
          </p:cNvPr>
          <p:cNvSpPr txBox="1"/>
          <p:nvPr/>
        </p:nvSpPr>
        <p:spPr>
          <a:xfrm>
            <a:off x="496838" y="529741"/>
            <a:ext cx="8242430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中微子振荡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：中微子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质量不简并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味道本征态为质量本征态的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751BBF-268B-405D-BDB0-17BCC0B8C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60" y="3643637"/>
            <a:ext cx="6714403" cy="23508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718B79-F965-4828-88C3-5DE626D4C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253" y="3603974"/>
            <a:ext cx="3065911" cy="23235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06EF3D-24D3-4DBA-9A94-7CEA7411F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60" y="1258315"/>
            <a:ext cx="1606315" cy="101624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C99FB37-B5B8-4EEC-AB7B-A4BEEE123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395" y="1325732"/>
            <a:ext cx="6896408" cy="8814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AFBEFED-AC7B-45D4-8544-3D1CAEBFC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4623" y="1325732"/>
            <a:ext cx="1105423" cy="73100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00C9555-A7D3-4F0A-B469-75D7C6AF393D}"/>
              </a:ext>
            </a:extLst>
          </p:cNvPr>
          <p:cNvSpPr txBox="1"/>
          <p:nvPr/>
        </p:nvSpPr>
        <p:spPr>
          <a:xfrm>
            <a:off x="496838" y="2827006"/>
            <a:ext cx="10568326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中微子振荡对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个混合角、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狄拉克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相位、中微子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质量平方差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敏感  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F. Salas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2006.11237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23B43E4-1FC7-4FF5-8A27-E09D60CE4A1B}"/>
              </a:ext>
            </a:extLst>
          </p:cNvPr>
          <p:cNvSpPr txBox="1"/>
          <p:nvPr/>
        </p:nvSpPr>
        <p:spPr>
          <a:xfrm>
            <a:off x="566110" y="6020835"/>
            <a:ext cx="10703936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中微子质量的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绝对值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马约拉纳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宇宙学观测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贝塔衰变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无中微子双贝塔衰变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1C4F7AC-88B3-4F0D-B192-C7C497E9B80B}"/>
              </a:ext>
            </a:extLst>
          </p:cNvPr>
          <p:cNvSpPr txBox="1"/>
          <p:nvPr/>
        </p:nvSpPr>
        <p:spPr>
          <a:xfrm>
            <a:off x="496838" y="2218491"/>
            <a:ext cx="7857049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U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：混合角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狄拉克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马约拉纳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σ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9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跷跷板模型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A565F-6CC6-4625-BDD6-6E0A9A3587B2}" type="slidenum"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3B1A35-D3A7-4F22-9870-2023A1AA170D}"/>
              </a:ext>
            </a:extLst>
          </p:cNvPr>
          <p:cNvSpPr txBox="1"/>
          <p:nvPr/>
        </p:nvSpPr>
        <p:spPr>
          <a:xfrm>
            <a:off x="671236" y="1183390"/>
            <a:ext cx="10415765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的量级为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量级的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Λ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将对应于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0.1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量级的中微子质量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树图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层次有且仅有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种方式实现温伯格算符，对应于三类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跷跷板模型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Ma, hep-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/9805219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3234EDB4-50AB-4BF4-81F0-205D0E69AACE}"/>
              </a:ext>
            </a:extLst>
          </p:cNvPr>
          <p:cNvSpPr txBox="1"/>
          <p:nvPr/>
        </p:nvSpPr>
        <p:spPr>
          <a:xfrm>
            <a:off x="708485" y="4556660"/>
            <a:ext cx="1025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第一类：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不仅与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中微子场</a:t>
            </a:r>
            <a:r>
              <a:rPr kumimoji="0" lang="el-GR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汤川耦合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，自身还有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马约拉纳质量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4D78E23-B40A-4969-9511-E257D9561241}"/>
              </a:ext>
            </a:extLst>
          </p:cNvPr>
          <p:cNvGrpSpPr/>
          <p:nvPr/>
        </p:nvGrpSpPr>
        <p:grpSpPr>
          <a:xfrm>
            <a:off x="1091293" y="2753956"/>
            <a:ext cx="2969120" cy="1673165"/>
            <a:chOff x="1060963" y="3242346"/>
            <a:chExt cx="2969120" cy="1673165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22A83A4-FFE5-41A1-9309-D7328E7EFD12}"/>
                </a:ext>
              </a:extLst>
            </p:cNvPr>
            <p:cNvCxnSpPr>
              <a:cxnSpLocks/>
            </p:cNvCxnSpPr>
            <p:nvPr/>
          </p:nvCxnSpPr>
          <p:spPr>
            <a:xfrm>
              <a:off x="1144087" y="4463727"/>
              <a:ext cx="981213" cy="9521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DF71A91-4363-4B8D-AFA4-1EB4D0DE26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6374" y="3724246"/>
              <a:ext cx="570058" cy="714752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2813A872-B8AF-471E-AF38-B1A27E528B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4367" y="3730104"/>
              <a:ext cx="588530" cy="74314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B15A29B-D3C3-4598-AAB9-9D88DDBA569D}"/>
                </a:ext>
              </a:extLst>
            </p:cNvPr>
            <p:cNvSpPr txBox="1"/>
            <p:nvPr/>
          </p:nvSpPr>
          <p:spPr>
            <a:xfrm>
              <a:off x="1060963" y="4073138"/>
              <a:ext cx="31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9F2824A-40BB-4991-A325-2B27ACC639A6}"/>
                </a:ext>
              </a:extLst>
            </p:cNvPr>
            <p:cNvSpPr txBox="1"/>
            <p:nvPr/>
          </p:nvSpPr>
          <p:spPr>
            <a:xfrm>
              <a:off x="3716047" y="4068378"/>
              <a:ext cx="31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8BD1371-14AA-45CA-B4FD-DE138BC3CF59}"/>
                </a:ext>
              </a:extLst>
            </p:cNvPr>
            <p:cNvSpPr txBox="1"/>
            <p:nvPr/>
          </p:nvSpPr>
          <p:spPr>
            <a:xfrm>
              <a:off x="3411922" y="3273932"/>
              <a:ext cx="4177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6798DB1-48D9-41E5-B2AB-3C3AD695EDBB}"/>
                </a:ext>
              </a:extLst>
            </p:cNvPr>
            <p:cNvSpPr txBox="1"/>
            <p:nvPr/>
          </p:nvSpPr>
          <p:spPr>
            <a:xfrm>
              <a:off x="1343850" y="3277679"/>
              <a:ext cx="4177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C2F3088-806E-4F73-848A-2033C2486513}"/>
                </a:ext>
              </a:extLst>
            </p:cNvPr>
            <p:cNvCxnSpPr>
              <a:cxnSpLocks/>
            </p:cNvCxnSpPr>
            <p:nvPr/>
          </p:nvCxnSpPr>
          <p:spPr>
            <a:xfrm>
              <a:off x="2996374" y="4463727"/>
              <a:ext cx="981213" cy="9521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55B5D786-4398-4C65-A4AB-2E5BCC2336F4}"/>
                </a:ext>
              </a:extLst>
            </p:cNvPr>
            <p:cNvCxnSpPr/>
            <p:nvPr/>
          </p:nvCxnSpPr>
          <p:spPr>
            <a:xfrm>
              <a:off x="2132897" y="4468487"/>
              <a:ext cx="863477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76DC0CC2-3E8F-4A27-85D2-D27E99018D24}"/>
                </a:ext>
              </a:extLst>
            </p:cNvPr>
            <p:cNvSpPr txBox="1"/>
            <p:nvPr/>
          </p:nvSpPr>
          <p:spPr>
            <a:xfrm>
              <a:off x="2175111" y="3242346"/>
              <a:ext cx="1029432" cy="115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第一类：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单态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费米子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0C0B851-39BF-4C9D-91E6-06EEDB34D287}"/>
                </a:ext>
              </a:extLst>
            </p:cNvPr>
            <p:cNvCxnSpPr/>
            <p:nvPr/>
          </p:nvCxnSpPr>
          <p:spPr>
            <a:xfrm>
              <a:off x="1541250" y="4468130"/>
              <a:ext cx="144000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E5C01038-5265-497F-A288-3A90FD09A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7889" y="4461959"/>
              <a:ext cx="152400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E5CECA3-D2D5-491F-A58F-08D5D1431812}"/>
                </a:ext>
              </a:extLst>
            </p:cNvPr>
            <p:cNvSpPr txBox="1"/>
            <p:nvPr/>
          </p:nvSpPr>
          <p:spPr>
            <a:xfrm>
              <a:off x="2369425" y="4268401"/>
              <a:ext cx="375226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6E16704-5077-492D-9491-77DDDD2B7444}"/>
                </a:ext>
              </a:extLst>
            </p:cNvPr>
            <p:cNvSpPr txBox="1"/>
            <p:nvPr/>
          </p:nvSpPr>
          <p:spPr>
            <a:xfrm>
              <a:off x="2360189" y="4515401"/>
              <a:ext cx="46246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AC29BC90-F278-46DC-8CE9-8A0466222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4733" y="4470478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CF020D00-BF61-4CC9-81ED-55EF4C18B51D}"/>
                </a:ext>
              </a:extLst>
            </p:cNvPr>
            <p:cNvCxnSpPr/>
            <p:nvPr/>
          </p:nvCxnSpPr>
          <p:spPr>
            <a:xfrm>
              <a:off x="2732184" y="4466348"/>
              <a:ext cx="144000" cy="0"/>
            </a:xfrm>
            <a:prstGeom prst="line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32AE4039-CFD3-47BC-8F13-BC8705230C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3129" y="4042628"/>
              <a:ext cx="75968" cy="92197"/>
            </a:xfrm>
            <a:prstGeom prst="line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B3148A11-74F3-4A03-9159-CDBA3A734129}"/>
                </a:ext>
              </a:extLst>
            </p:cNvPr>
            <p:cNvCxnSpPr>
              <a:cxnSpLocks/>
            </p:cNvCxnSpPr>
            <p:nvPr/>
          </p:nvCxnSpPr>
          <p:spPr>
            <a:xfrm>
              <a:off x="1823461" y="4105973"/>
              <a:ext cx="106993" cy="91763"/>
            </a:xfrm>
            <a:prstGeom prst="line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8B3D2067-15AE-4C84-A2CA-B447574D1BED}"/>
                </a:ext>
              </a:extLst>
            </p:cNvPr>
            <p:cNvSpPr txBox="1"/>
            <p:nvPr/>
          </p:nvSpPr>
          <p:spPr>
            <a:xfrm rot="20195765">
              <a:off x="1385929" y="3540714"/>
              <a:ext cx="3249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219B068A-C71A-4992-93A8-2B7A64B86457}"/>
                </a:ext>
              </a:extLst>
            </p:cNvPr>
            <p:cNvSpPr txBox="1"/>
            <p:nvPr/>
          </p:nvSpPr>
          <p:spPr>
            <a:xfrm rot="19615464">
              <a:off x="3369505" y="3512451"/>
              <a:ext cx="4223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3C9A06F-B209-43CE-A8FC-255FE95C578F}"/>
              </a:ext>
            </a:extLst>
          </p:cNvPr>
          <p:cNvGrpSpPr/>
          <p:nvPr/>
        </p:nvGrpSpPr>
        <p:grpSpPr>
          <a:xfrm>
            <a:off x="5014462" y="2757074"/>
            <a:ext cx="3006065" cy="1686523"/>
            <a:chOff x="5007851" y="3228988"/>
            <a:chExt cx="3006065" cy="1686523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BA889329-B9A4-4644-B827-5D17F2AF476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48" y="4443745"/>
              <a:ext cx="981213" cy="9521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4CCC97A6-2B88-4AC0-8117-24C93C4B1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735" y="3704264"/>
              <a:ext cx="570058" cy="714752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6D93D46-7136-4681-A072-B199DE7213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9728" y="3710122"/>
              <a:ext cx="588530" cy="74314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F025B13-BF82-4065-A343-4E1F1659485A}"/>
                </a:ext>
              </a:extLst>
            </p:cNvPr>
            <p:cNvSpPr txBox="1"/>
            <p:nvPr/>
          </p:nvSpPr>
          <p:spPr>
            <a:xfrm>
              <a:off x="5007851" y="4053156"/>
              <a:ext cx="31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C023D50-80A7-4034-94D8-CCFDEF82B72C}"/>
                </a:ext>
              </a:extLst>
            </p:cNvPr>
            <p:cNvSpPr txBox="1"/>
            <p:nvPr/>
          </p:nvSpPr>
          <p:spPr>
            <a:xfrm>
              <a:off x="7699880" y="4048396"/>
              <a:ext cx="31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A9EB5A32-E917-4233-8B29-EADFEEB154EC}"/>
                </a:ext>
              </a:extLst>
            </p:cNvPr>
            <p:cNvSpPr txBox="1"/>
            <p:nvPr/>
          </p:nvSpPr>
          <p:spPr>
            <a:xfrm>
              <a:off x="7377283" y="3253950"/>
              <a:ext cx="4177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68BAE7B-D0C5-429B-A6F6-66BA5A38EDF0}"/>
                </a:ext>
              </a:extLst>
            </p:cNvPr>
            <p:cNvSpPr txBox="1"/>
            <p:nvPr/>
          </p:nvSpPr>
          <p:spPr>
            <a:xfrm>
              <a:off x="5309211" y="3257697"/>
              <a:ext cx="4177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8F54BAA-D7C6-42AE-AFC1-09A67FF19170}"/>
                </a:ext>
              </a:extLst>
            </p:cNvPr>
            <p:cNvCxnSpPr>
              <a:cxnSpLocks/>
            </p:cNvCxnSpPr>
            <p:nvPr/>
          </p:nvCxnSpPr>
          <p:spPr>
            <a:xfrm>
              <a:off x="6961735" y="4443745"/>
              <a:ext cx="981213" cy="9521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D1D8F6D7-A80F-454A-9866-A3E6DADA37FE}"/>
                </a:ext>
              </a:extLst>
            </p:cNvPr>
            <p:cNvCxnSpPr/>
            <p:nvPr/>
          </p:nvCxnSpPr>
          <p:spPr>
            <a:xfrm>
              <a:off x="6098258" y="4444030"/>
              <a:ext cx="863477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9C188E7E-188D-4551-94FD-67E9849ECE6A}"/>
                </a:ext>
              </a:extLst>
            </p:cNvPr>
            <p:cNvSpPr txBox="1"/>
            <p:nvPr/>
          </p:nvSpPr>
          <p:spPr>
            <a:xfrm>
              <a:off x="6132880" y="3228988"/>
              <a:ext cx="881951" cy="115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第三类：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三重态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费米子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ED0D76CB-53BC-4E67-9C5C-D2904C151278}"/>
                </a:ext>
              </a:extLst>
            </p:cNvPr>
            <p:cNvCxnSpPr/>
            <p:nvPr/>
          </p:nvCxnSpPr>
          <p:spPr>
            <a:xfrm>
              <a:off x="5508825" y="4449372"/>
              <a:ext cx="144000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303A7059-C6A3-4584-ACD8-3F415BFAAA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6141" y="4447876"/>
              <a:ext cx="152400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E7868E1E-1A42-4FC4-A015-33424BB5413A}"/>
                </a:ext>
              </a:extLst>
            </p:cNvPr>
            <p:cNvSpPr txBox="1"/>
            <p:nvPr/>
          </p:nvSpPr>
          <p:spPr>
            <a:xfrm>
              <a:off x="6354912" y="4515401"/>
              <a:ext cx="46246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Σ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0562EB34-025E-4B9B-9D3A-130B1CBDE8CF}"/>
                </a:ext>
              </a:extLst>
            </p:cNvPr>
            <p:cNvSpPr txBox="1"/>
            <p:nvPr/>
          </p:nvSpPr>
          <p:spPr>
            <a:xfrm>
              <a:off x="6354912" y="4235824"/>
              <a:ext cx="375226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020DC023-9E4C-43A1-B14F-9A08E1F87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1768" y="4443335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5225A360-1ECF-4A98-BD8F-C34A0C44B6A2}"/>
                </a:ext>
              </a:extLst>
            </p:cNvPr>
            <p:cNvCxnSpPr/>
            <p:nvPr/>
          </p:nvCxnSpPr>
          <p:spPr>
            <a:xfrm>
              <a:off x="6711666" y="4439206"/>
              <a:ext cx="144000" cy="0"/>
            </a:xfrm>
            <a:prstGeom prst="line">
              <a:avLst/>
            </a:prstGeom>
            <a:ln w="254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F6A94C4E-1244-4C23-8417-923E2DFE5824}"/>
                </a:ext>
              </a:extLst>
            </p:cNvPr>
            <p:cNvCxnSpPr>
              <a:cxnSpLocks/>
            </p:cNvCxnSpPr>
            <p:nvPr/>
          </p:nvCxnSpPr>
          <p:spPr>
            <a:xfrm>
              <a:off x="5828486" y="4115326"/>
              <a:ext cx="106993" cy="91763"/>
            </a:xfrm>
            <a:prstGeom prst="line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AC9D206B-BCFB-43D1-B7E4-820B0C18C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9815" y="4056948"/>
              <a:ext cx="75968" cy="92197"/>
            </a:xfrm>
            <a:prstGeom prst="line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BD537A90-391A-4EF7-B56F-BE6313FA2EA8}"/>
                </a:ext>
              </a:extLst>
            </p:cNvPr>
            <p:cNvSpPr txBox="1"/>
            <p:nvPr/>
          </p:nvSpPr>
          <p:spPr>
            <a:xfrm rot="20195765">
              <a:off x="5351336" y="3547207"/>
              <a:ext cx="3249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C4067EAA-260C-44CA-B716-C24359B3D092}"/>
                </a:ext>
              </a:extLst>
            </p:cNvPr>
            <p:cNvSpPr txBox="1"/>
            <p:nvPr/>
          </p:nvSpPr>
          <p:spPr>
            <a:xfrm rot="19615464">
              <a:off x="7350315" y="3488776"/>
              <a:ext cx="4223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647EC09-0310-40A5-B75B-EEC9B4171432}"/>
              </a:ext>
            </a:extLst>
          </p:cNvPr>
          <p:cNvGrpSpPr/>
          <p:nvPr/>
        </p:nvGrpSpPr>
        <p:grpSpPr>
          <a:xfrm>
            <a:off x="8942060" y="2645318"/>
            <a:ext cx="2357113" cy="1736239"/>
            <a:chOff x="8960536" y="3212107"/>
            <a:chExt cx="2357113" cy="173623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28F6F96-0FBA-4FDC-A237-32AC1499CD2D}"/>
                </a:ext>
              </a:extLst>
            </p:cNvPr>
            <p:cNvGrpSpPr/>
            <p:nvPr/>
          </p:nvGrpSpPr>
          <p:grpSpPr>
            <a:xfrm>
              <a:off x="8960536" y="3215861"/>
              <a:ext cx="2357113" cy="1732485"/>
              <a:chOff x="9226933" y="3182749"/>
              <a:chExt cx="2357113" cy="1732485"/>
            </a:xfrm>
          </p:grpSpPr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6FD18D52-04D5-44CA-B9C0-1821B49F2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004" y="4449731"/>
                <a:ext cx="981213" cy="9521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52B883A7-1F19-4E34-9CEE-56E26974D3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37013" y="3442357"/>
                <a:ext cx="720502" cy="366975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7305BB2-8E16-46D9-A05A-118523A0FC8B}"/>
                  </a:ext>
                </a:extLst>
              </p:cNvPr>
              <p:cNvSpPr txBox="1"/>
              <p:nvPr/>
            </p:nvSpPr>
            <p:spPr>
              <a:xfrm>
                <a:off x="9262195" y="4049277"/>
                <a:ext cx="31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C6BC930C-0401-4676-AA02-EAD4968A430A}"/>
                  </a:ext>
                </a:extLst>
              </p:cNvPr>
              <p:cNvSpPr txBox="1"/>
              <p:nvPr/>
            </p:nvSpPr>
            <p:spPr>
              <a:xfrm>
                <a:off x="11100596" y="4049277"/>
                <a:ext cx="31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8F88A364-7D44-4791-975D-C2D8146218FC}"/>
                  </a:ext>
                </a:extLst>
              </p:cNvPr>
              <p:cNvSpPr txBox="1"/>
              <p:nvPr/>
            </p:nvSpPr>
            <p:spPr>
              <a:xfrm>
                <a:off x="11105129" y="3182749"/>
                <a:ext cx="3431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8B9B05C5-1589-4652-8816-879AB7AD7F50}"/>
                  </a:ext>
                </a:extLst>
              </p:cNvPr>
              <p:cNvSpPr txBox="1"/>
              <p:nvPr/>
            </p:nvSpPr>
            <p:spPr>
              <a:xfrm>
                <a:off x="9226933" y="3191985"/>
                <a:ext cx="4177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A488C861-2C45-4FB6-A85C-B3B474504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85224" y="4463442"/>
                <a:ext cx="981213" cy="9521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64977A2C-94E4-43A6-99C1-EB1542321E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57515" y="3393803"/>
                <a:ext cx="743081" cy="424825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D2229E86-ED34-4218-BFE5-57B6A56FC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9355" y="3832425"/>
                <a:ext cx="0" cy="682699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9306FBA-787C-4350-8ECE-218479A50AAB}"/>
                  </a:ext>
                </a:extLst>
              </p:cNvPr>
              <p:cNvSpPr txBox="1"/>
              <p:nvPr/>
            </p:nvSpPr>
            <p:spPr>
              <a:xfrm>
                <a:off x="9448800" y="3753970"/>
                <a:ext cx="2135246" cy="41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第二类：  标量三重态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401236DB-87E9-4859-A6F2-A3660D1D4C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13174" y="4468130"/>
                <a:ext cx="152400" cy="0"/>
              </a:xfrm>
              <a:prstGeom prst="line">
                <a:avLst/>
              </a:prstGeom>
              <a:ln w="25400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3BF9B0A5-A039-40A7-BE9A-73967ED8BCA1}"/>
                  </a:ext>
                </a:extLst>
              </p:cNvPr>
              <p:cNvCxnSpPr/>
              <p:nvPr/>
            </p:nvCxnSpPr>
            <p:spPr>
              <a:xfrm>
                <a:off x="9783610" y="4449730"/>
                <a:ext cx="144000" cy="0"/>
              </a:xfrm>
              <a:prstGeom prst="line">
                <a:avLst/>
              </a:prstGeom>
              <a:ln w="25400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F7B0C874-D377-4254-9890-70A25B758576}"/>
                  </a:ext>
                </a:extLst>
              </p:cNvPr>
              <p:cNvSpPr txBox="1"/>
              <p:nvPr/>
            </p:nvSpPr>
            <p:spPr>
              <a:xfrm>
                <a:off x="10240268" y="4515124"/>
                <a:ext cx="37396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Δ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43F4848C-8B6C-46D1-B885-B9C25CC6DF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66041" y="3575853"/>
                <a:ext cx="75968" cy="56253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02EAC885-4BAC-4203-8B48-1E1E8DCDB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1982" y="3602792"/>
                <a:ext cx="131803" cy="86039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300E7A74-9FAF-4696-915E-86F4E18524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2105" y="4026547"/>
                <a:ext cx="0" cy="107799"/>
              </a:xfrm>
              <a:prstGeom prst="line">
                <a:avLst/>
              </a:prstGeom>
              <a:ln w="2540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98441EA9-69E8-4D25-ABA9-4D4001825D1A}"/>
                  </a:ext>
                </a:extLst>
              </p:cNvPr>
              <p:cNvSpPr txBox="1"/>
              <p:nvPr/>
            </p:nvSpPr>
            <p:spPr>
              <a:xfrm rot="18911215">
                <a:off x="9452009" y="3231780"/>
                <a:ext cx="3249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589B837D-C63B-43B6-BE3F-11E640F14956}"/>
                </a:ext>
              </a:extLst>
            </p:cNvPr>
            <p:cNvSpPr txBox="1"/>
            <p:nvPr/>
          </p:nvSpPr>
          <p:spPr>
            <a:xfrm rot="19615464">
              <a:off x="10636501" y="3212107"/>
              <a:ext cx="4223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B336B4-A832-46EC-B1BF-21EE1550C33A}"/>
              </a:ext>
            </a:extLst>
          </p:cNvPr>
          <p:cNvGrpSpPr/>
          <p:nvPr/>
        </p:nvGrpSpPr>
        <p:grpSpPr>
          <a:xfrm>
            <a:off x="8962935" y="665010"/>
            <a:ext cx="2152437" cy="1193161"/>
            <a:chOff x="8890417" y="801882"/>
            <a:chExt cx="2152437" cy="1193161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251C2B3-82B1-4501-B7E0-4D07E442736A}"/>
                </a:ext>
              </a:extLst>
            </p:cNvPr>
            <p:cNvCxnSpPr>
              <a:cxnSpLocks/>
            </p:cNvCxnSpPr>
            <p:nvPr/>
          </p:nvCxnSpPr>
          <p:spPr>
            <a:xfrm>
              <a:off x="8993226" y="1976228"/>
              <a:ext cx="981213" cy="9521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DBE0E34-AD2C-4578-B98C-8A3B91DA0E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15680" y="1242605"/>
              <a:ext cx="588530" cy="74314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9D379BA-0896-4223-B216-FDE18C8C2D94}"/>
                </a:ext>
              </a:extLst>
            </p:cNvPr>
            <p:cNvSpPr txBox="1"/>
            <p:nvPr/>
          </p:nvSpPr>
          <p:spPr>
            <a:xfrm>
              <a:off x="8890417" y="1575774"/>
              <a:ext cx="31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AB41D34-F44E-44B7-A21D-3472BC5CC8BF}"/>
                </a:ext>
              </a:extLst>
            </p:cNvPr>
            <p:cNvSpPr txBox="1"/>
            <p:nvPr/>
          </p:nvSpPr>
          <p:spPr>
            <a:xfrm>
              <a:off x="10728818" y="1575774"/>
              <a:ext cx="31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465FA63-1245-4947-80CB-DA197D285872}"/>
                </a:ext>
              </a:extLst>
            </p:cNvPr>
            <p:cNvSpPr txBox="1"/>
            <p:nvPr/>
          </p:nvSpPr>
          <p:spPr>
            <a:xfrm>
              <a:off x="10350125" y="801882"/>
              <a:ext cx="4177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256D705-F0A9-4209-8D7B-C2CC8CE743B2}"/>
                </a:ext>
              </a:extLst>
            </p:cNvPr>
            <p:cNvSpPr txBox="1"/>
            <p:nvPr/>
          </p:nvSpPr>
          <p:spPr>
            <a:xfrm>
              <a:off x="9204703" y="823510"/>
              <a:ext cx="4177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84E9739D-A40F-48A2-85E1-B6185A7FF0C6}"/>
                </a:ext>
              </a:extLst>
            </p:cNvPr>
            <p:cNvCxnSpPr>
              <a:cxnSpLocks/>
            </p:cNvCxnSpPr>
            <p:nvPr/>
          </p:nvCxnSpPr>
          <p:spPr>
            <a:xfrm>
              <a:off x="10004210" y="1980703"/>
              <a:ext cx="981213" cy="9521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DE24892-968E-4BB0-96DA-8654FFC86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4210" y="1213742"/>
              <a:ext cx="531900" cy="781301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CDCB45AA-35FB-4D81-9EAC-21AE23E2C2C8}"/>
                </a:ext>
              </a:extLst>
            </p:cNvPr>
            <p:cNvCxnSpPr/>
            <p:nvPr/>
          </p:nvCxnSpPr>
          <p:spPr>
            <a:xfrm>
              <a:off x="9407624" y="1978305"/>
              <a:ext cx="144000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8C9672AB-DA98-418F-A7C2-086B1F944F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5811" y="1978591"/>
              <a:ext cx="152400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E09B8B08-BFDD-4C8C-A674-0D864BE5F8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6997" y="1590589"/>
              <a:ext cx="75968" cy="92197"/>
            </a:xfrm>
            <a:prstGeom prst="line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F9E63AD1-15BA-4CD0-A749-6B11AFBB7EB2}"/>
                </a:ext>
              </a:extLst>
            </p:cNvPr>
            <p:cNvCxnSpPr>
              <a:cxnSpLocks/>
            </p:cNvCxnSpPr>
            <p:nvPr/>
          </p:nvCxnSpPr>
          <p:spPr>
            <a:xfrm>
              <a:off x="9700709" y="1635523"/>
              <a:ext cx="106993" cy="91763"/>
            </a:xfrm>
            <a:prstGeom prst="line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FF4ED085-B39C-4D5A-A523-4A998FD63121}"/>
                </a:ext>
              </a:extLst>
            </p:cNvPr>
            <p:cNvSpPr txBox="1"/>
            <p:nvPr/>
          </p:nvSpPr>
          <p:spPr>
            <a:xfrm rot="20195765">
              <a:off x="9260296" y="1059274"/>
              <a:ext cx="3249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90898E27-7FBC-4891-A222-56265E5D5519}"/>
                </a:ext>
              </a:extLst>
            </p:cNvPr>
            <p:cNvSpPr txBox="1"/>
            <p:nvPr/>
          </p:nvSpPr>
          <p:spPr>
            <a:xfrm rot="19615464">
              <a:off x="10326390" y="1023595"/>
              <a:ext cx="4223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21F2716F-D264-4A39-9834-4432AAA3C4A7}"/>
              </a:ext>
            </a:extLst>
          </p:cNvPr>
          <p:cNvSpPr txBox="1"/>
          <p:nvPr/>
        </p:nvSpPr>
        <p:spPr>
          <a:xfrm>
            <a:off x="5731906" y="5930926"/>
            <a:ext cx="1058371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=Y</a:t>
            </a:r>
            <a:r>
              <a:rPr kumimoji="0" lang="el-GR" altLang="zh-CN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C70472-8668-4A03-BDA7-6C8B5248F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27" y="5737141"/>
            <a:ext cx="2437580" cy="1049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A40419-2E42-4646-BD90-CCA46EB7B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685" y="5198080"/>
            <a:ext cx="1741552" cy="3536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AC996B-83A0-4623-B567-AFE710D0A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020" y="4976992"/>
            <a:ext cx="2362859" cy="7660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A5719FA-2F0E-4B86-8BBA-6C6A1107C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009" y="5050657"/>
            <a:ext cx="1616541" cy="698052"/>
          </a:xfrm>
          <a:prstGeom prst="rect">
            <a:avLst/>
          </a:prstGeom>
        </p:spPr>
      </p:pic>
      <p:sp>
        <p:nvSpPr>
          <p:cNvPr id="109" name="箭头: 右 108">
            <a:extLst>
              <a:ext uri="{FF2B5EF4-FFF2-40B4-BE49-F238E27FC236}">
                <a16:creationId xmlns:a16="http://schemas.microsoft.com/office/drawing/2014/main" id="{5E92741B-2C6B-49B4-BA97-7203BAE5D2B0}"/>
              </a:ext>
            </a:extLst>
          </p:cNvPr>
          <p:cNvSpPr/>
          <p:nvPr/>
        </p:nvSpPr>
        <p:spPr>
          <a:xfrm flipV="1">
            <a:off x="4157963" y="5336707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0" name="箭头: 右 109">
            <a:extLst>
              <a:ext uri="{FF2B5EF4-FFF2-40B4-BE49-F238E27FC236}">
                <a16:creationId xmlns:a16="http://schemas.microsoft.com/office/drawing/2014/main" id="{BE1159AD-3521-4420-90EF-4B6F95B42DCE}"/>
              </a:ext>
            </a:extLst>
          </p:cNvPr>
          <p:cNvSpPr/>
          <p:nvPr/>
        </p:nvSpPr>
        <p:spPr>
          <a:xfrm flipV="1">
            <a:off x="7682279" y="5312343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AB143DD-54A1-4D52-89CC-0B40473300B2}"/>
              </a:ext>
            </a:extLst>
          </p:cNvPr>
          <p:cNvSpPr txBox="1"/>
          <p:nvPr/>
        </p:nvSpPr>
        <p:spPr>
          <a:xfrm>
            <a:off x="678587" y="582665"/>
            <a:ext cx="8441366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维数为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温伯格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算符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9C14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LL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kumimoji="0" lang="el-GR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Λ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可以产生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马约拉纳型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的中微子质量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109" grpId="0" animBg="1"/>
      <p:bldP spid="110" grpId="0" animBg="1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0" y="17756"/>
            <a:ext cx="195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轻子生成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53B1A35-D3A7-4F22-9870-2023A1AA170D}"/>
                  </a:ext>
                </a:extLst>
              </p:cNvPr>
              <p:cNvSpPr txBox="1"/>
              <p:nvPr/>
            </p:nvSpPr>
            <p:spPr>
              <a:xfrm>
                <a:off x="1245635" y="758347"/>
                <a:ext cx="9105728" cy="5538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粒子和反粒子之间的不对称首先在轻子部分产生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轻子不对称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    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然后通过</a:t>
                </a:r>
                <a:r>
                  <a:rPr lang="en-US" altLang="zh-CN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sphaleron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过程部分地转化为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重子不对称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-28/79Y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</a:t>
                </a:r>
              </a:p>
              <a:p>
                <a:pPr algn="l"/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轻子生成三条件：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轻子数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破坏、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C/CP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破坏、偏离热平衡</a:t>
                </a:r>
                <a:endPara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第一类跷跷板模型：轻子不对称由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右手中微子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衰变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LH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产生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轻子数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破坏：由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</a:t>
                </a:r>
                <a:r>
                  <a:rPr lang="el-GR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ν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两项的同时存在而导致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CP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破坏：由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</a:t>
                </a:r>
                <a:r>
                  <a:rPr lang="el-GR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ν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中的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相位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提供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偏离热平衡由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宇宙的膨胀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引起：右手中微子衰变率 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&lt;H|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T=M</a:t>
                </a:r>
                <a:endPara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M. 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Fukugita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and T. 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Yanagida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Phys. Lett. B 174, 45 (1986)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53B1A35-D3A7-4F22-9870-2023A1AA1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35" y="758347"/>
                <a:ext cx="9105728" cy="5538504"/>
              </a:xfrm>
              <a:prstGeom prst="rect">
                <a:avLst/>
              </a:prstGeom>
              <a:blipFill>
                <a:blip r:embed="rId3"/>
                <a:stretch>
                  <a:fillRect l="-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66103F0A-AE77-4590-9CE4-991FBDA6D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226" y="3455634"/>
            <a:ext cx="1849858" cy="3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0" y="17756"/>
            <a:ext cx="287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衰变的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不对称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3B1A35-D3A7-4F22-9870-2023A1AA170D}"/>
              </a:ext>
            </a:extLst>
          </p:cNvPr>
          <p:cNvSpPr txBox="1"/>
          <p:nvPr/>
        </p:nvSpPr>
        <p:spPr>
          <a:xfrm>
            <a:off x="1272069" y="785918"/>
            <a:ext cx="8626533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右手中微子衰变的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不对称由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树图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圈图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顶点图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自能图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的干涉引起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A71D69D-9715-4A4C-90AC-B7F48B73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172" y="1602136"/>
            <a:ext cx="4522272" cy="94576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6C41452-5476-4D14-8D18-CC657912200D}"/>
              </a:ext>
            </a:extLst>
          </p:cNvPr>
          <p:cNvGrpSpPr/>
          <p:nvPr/>
        </p:nvGrpSpPr>
        <p:grpSpPr>
          <a:xfrm>
            <a:off x="1799139" y="3296400"/>
            <a:ext cx="8022066" cy="1725161"/>
            <a:chOff x="1557235" y="3862709"/>
            <a:chExt cx="7526586" cy="147936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FB26C26-28B9-4661-8CA3-A39448E74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7235" y="3862709"/>
              <a:ext cx="1234063" cy="147936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A3E6C58-A25F-4708-AD47-9226511B6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2868" y="4019295"/>
              <a:ext cx="2144535" cy="120670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5EEB7C9-436D-4F07-94FC-66F713036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5978" y="3947759"/>
              <a:ext cx="2117843" cy="1323652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7BC2AA8C-2411-45DF-9BA9-3849D5BB7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964" y="2837346"/>
            <a:ext cx="4522272" cy="2803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D971921-0585-4550-ABEF-5F5AEE0BB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6929" y="2841294"/>
            <a:ext cx="1477417" cy="27243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D3DF4F9-AA5E-4C4C-B5C7-03C33E56B2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0039" y="2872608"/>
            <a:ext cx="1061981" cy="273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D7FA608-82FF-4725-B8BD-E1A4FDA62E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8964" y="1541507"/>
            <a:ext cx="4071208" cy="82980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E8CDD82-78BB-4432-909C-67D8FF27086C}"/>
              </a:ext>
            </a:extLst>
          </p:cNvPr>
          <p:cNvSpPr txBox="1"/>
          <p:nvPr/>
        </p:nvSpPr>
        <p:spPr>
          <a:xfrm>
            <a:off x="1207158" y="5744331"/>
            <a:ext cx="3648927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味道求和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不对称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2EC6AF-39B0-4FE8-8763-7F5F89430C6D}"/>
              </a:ext>
            </a:extLst>
          </p:cNvPr>
          <p:cNvSpPr txBox="1"/>
          <p:nvPr/>
        </p:nvSpPr>
        <p:spPr>
          <a:xfrm>
            <a:off x="1733676" y="5259022"/>
            <a:ext cx="9887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A.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Luty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45, 455 (1992);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it-IT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 et al.,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hep-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/9605319; M.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Plumacher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hep-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/9604229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EBAFAA-7D4A-4515-BE58-57A7BC8C8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7484" y="5778117"/>
            <a:ext cx="4903565" cy="6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74A955ED-7FE3-4D61-B5F4-EDA7052738F9}"/>
              </a:ext>
            </a:extLst>
          </p:cNvPr>
          <p:cNvSpPr txBox="1"/>
          <p:nvPr/>
        </p:nvSpPr>
        <p:spPr>
          <a:xfrm>
            <a:off x="898117" y="532653"/>
            <a:ext cx="10060185" cy="123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冲刷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过程：倾向于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抑制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轻子生成的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轻子数改变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逆衰变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过程：改变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的数密度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0" y="17756"/>
            <a:ext cx="195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其他过程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DD56B7-D80E-449E-8381-CDCEA376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589" y="4441053"/>
            <a:ext cx="6653028" cy="11613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A6F902F-F11E-4CC2-BABA-A0974A257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271" y="1353826"/>
            <a:ext cx="6461664" cy="238114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6D97011-6985-49A0-8881-31E3F5571E05}"/>
              </a:ext>
            </a:extLst>
          </p:cNvPr>
          <p:cNvSpPr txBox="1"/>
          <p:nvPr/>
        </p:nvSpPr>
        <p:spPr>
          <a:xfrm>
            <a:off x="6552611" y="3935958"/>
            <a:ext cx="3562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Giudice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hep-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/0310123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7668AE-5730-4180-9D4F-9B9859CAAC02}"/>
              </a:ext>
            </a:extLst>
          </p:cNvPr>
          <p:cNvSpPr txBox="1"/>
          <p:nvPr/>
        </p:nvSpPr>
        <p:spPr>
          <a:xfrm>
            <a:off x="1233697" y="6379703"/>
            <a:ext cx="5099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Buchmüller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Plümacher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hep-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/0104189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2ED8562-6241-4B3D-A43A-014C733EECF0}"/>
                  </a:ext>
                </a:extLst>
              </p:cNvPr>
              <p:cNvSpPr txBox="1"/>
              <p:nvPr/>
            </p:nvSpPr>
            <p:spPr>
              <a:xfrm>
                <a:off x="899589" y="1835784"/>
                <a:ext cx="2660931" cy="1845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L=1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散射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b="1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改变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的数密度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2ED8562-6241-4B3D-A43A-014C733EE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89" y="1835784"/>
                <a:ext cx="2660931" cy="1845955"/>
              </a:xfrm>
              <a:prstGeom prst="rect">
                <a:avLst/>
              </a:prstGeom>
              <a:blipFill>
                <a:blip r:embed="rId5"/>
                <a:stretch>
                  <a:fillRect l="-2064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A07D2FB-E121-4F44-8420-7C3708260A15}"/>
                  </a:ext>
                </a:extLst>
              </p:cNvPr>
              <p:cNvSpPr txBox="1"/>
              <p:nvPr/>
            </p:nvSpPr>
            <p:spPr>
              <a:xfrm>
                <a:off x="898117" y="3726882"/>
                <a:ext cx="2907436" cy="1845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L=2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散射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LH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→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endParaRPr lang="en-US" altLang="zh-CN" sz="2000" i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改变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的数密度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M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GeV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时可忽略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A07D2FB-E121-4F44-8420-7C3708260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17" y="3726882"/>
                <a:ext cx="2907436" cy="1845955"/>
              </a:xfrm>
              <a:prstGeom prst="rect">
                <a:avLst/>
              </a:prstGeom>
              <a:blipFill>
                <a:blip r:embed="rId6"/>
                <a:stretch>
                  <a:fillRect l="-1887" r="-9224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01888C88-2F9C-41C1-B6AE-E099E32A89C9}"/>
              </a:ext>
            </a:extLst>
          </p:cNvPr>
          <p:cNvSpPr txBox="1"/>
          <p:nvPr/>
        </p:nvSpPr>
        <p:spPr>
          <a:xfrm>
            <a:off x="898117" y="5645567"/>
            <a:ext cx="10271763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旁观者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过程：通过重新分配轻子二重态、希格斯的不对称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间接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影响最终的轻子不对称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0" y="17756"/>
            <a:ext cx="213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最简情形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3B1A35-D3A7-4F22-9870-2023A1AA170D}"/>
              </a:ext>
            </a:extLst>
          </p:cNvPr>
          <p:cNvSpPr txBox="1"/>
          <p:nvPr/>
        </p:nvSpPr>
        <p:spPr>
          <a:xfrm>
            <a:off x="888848" y="698706"/>
            <a:ext cx="10385794" cy="36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条件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：右手中微子质量具有等级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&amp;M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≥3M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轻子生成阶段分开进行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仅需考虑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衰变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产生的轻子不对称，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相关的轻子不对称会被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的相互作用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冲刷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=n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/(ng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κ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κε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/g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，其中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∽100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衰变时所有粒子的总自由度数目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效率因子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κ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计入了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冲刷过程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的作用，需要通过求解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玻尔兹曼方程组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确定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806EEC86-AC54-4E55-9782-546A0E3F6E17}"/>
              </a:ext>
            </a:extLst>
          </p:cNvPr>
          <p:cNvSpPr/>
          <p:nvPr/>
        </p:nvSpPr>
        <p:spPr>
          <a:xfrm flipV="1">
            <a:off x="1880974" y="5985448"/>
            <a:ext cx="517087" cy="101188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F4DA0FF-95F2-4E9B-ABBF-8E99785E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43" y="4513539"/>
            <a:ext cx="3249227" cy="53158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FC3EC14-01AE-48FF-8332-42D8C13BD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745" y="4535874"/>
            <a:ext cx="3894212" cy="48175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01A1018-3E8C-43D4-BB67-7971F12AF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496" y="5735791"/>
            <a:ext cx="4790983" cy="653887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A3D86F5-6E2C-4B1B-AE72-8CEA1BABA33B}"/>
              </a:ext>
            </a:extLst>
          </p:cNvPr>
          <p:cNvSpPr txBox="1"/>
          <p:nvPr/>
        </p:nvSpPr>
        <p:spPr>
          <a:xfrm>
            <a:off x="1304107" y="5008597"/>
            <a:ext cx="8399187" cy="5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z=M</a:t>
            </a:r>
            <a:r>
              <a:rPr lang="en-US" altLang="zh-CN" sz="19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/T</a:t>
            </a:r>
            <a:r>
              <a:rPr lang="zh-CN" altLang="en-US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衰变</a:t>
            </a:r>
            <a:r>
              <a:rPr lang="en-US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逆衰变</a:t>
            </a:r>
            <a:r>
              <a:rPr lang="en-US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D=</a:t>
            </a:r>
            <a:r>
              <a:rPr lang="el-GR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Γ</a:t>
            </a:r>
            <a:r>
              <a:rPr lang="en-US" altLang="zh-CN" sz="19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/Hz</a:t>
            </a:r>
            <a:r>
              <a:rPr lang="en-US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l-GR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lang="en-US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L=1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散射</a:t>
            </a:r>
            <a:r>
              <a:rPr lang="en-US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S=</a:t>
            </a:r>
            <a:r>
              <a:rPr lang="el-GR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Γ</a:t>
            </a:r>
            <a:r>
              <a:rPr lang="en-US" altLang="zh-CN" sz="19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/Hz</a:t>
            </a:r>
            <a:r>
              <a:rPr lang="en-US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、总</a:t>
            </a:r>
            <a:r>
              <a:rPr lang="zh-CN" altLang="en-US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冲刷</a:t>
            </a:r>
            <a:r>
              <a:rPr lang="en-US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W=</a:t>
            </a:r>
            <a:r>
              <a:rPr lang="el-GR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Γ</a:t>
            </a:r>
            <a:r>
              <a:rPr lang="en-US" altLang="zh-CN" sz="19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sz="19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/Hz</a:t>
            </a:r>
            <a:r>
              <a:rPr lang="en-US" altLang="zh-CN" sz="19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19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16C406-3E01-4794-BAD5-205F1A9F2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656" y="2128772"/>
            <a:ext cx="4158633" cy="36010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177F393-4374-420A-9A63-F5AF78691A8F}"/>
              </a:ext>
            </a:extLst>
          </p:cNvPr>
          <p:cNvSpPr txBox="1"/>
          <p:nvPr/>
        </p:nvSpPr>
        <p:spPr>
          <a:xfrm>
            <a:off x="1162061" y="1506260"/>
            <a:ext cx="999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条件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不考虑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衰变产生的轻子二重态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味道组成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，即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单味道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近似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不对称</a:t>
            </a:r>
            <a:r>
              <a:rPr lang="el-GR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F7E4CE0-94C0-45C7-B66F-BC68D75D2936}"/>
                  </a:ext>
                </a:extLst>
              </p:cNvPr>
              <p:cNvSpPr txBox="1"/>
              <p:nvPr/>
            </p:nvSpPr>
            <p:spPr>
              <a:xfrm>
                <a:off x="625234" y="550802"/>
                <a:ext cx="8263255" cy="4923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轻子生成发生于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T∽M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衰变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偏离热平衡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的条件：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 H|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T=M1</a:t>
                </a:r>
              </a:p>
              <a:p>
                <a:pPr>
                  <a:lnSpc>
                    <a:spcPct val="200000"/>
                  </a:lnSpc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逆衰变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L=1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散射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只依赖于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el-GR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Δ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L=2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散射可忽略时，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κ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只依赖于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强冲刷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&gt;H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&gt;m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T∽M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达到平衡数密度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不依赖于初始条件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之前存在的轻子不对称也被冲刷掉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T&lt;M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后，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开始衰变，但直到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逆衰变偏离热平衡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后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轻子不对称才得以存活，此时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的数密度受到压低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F7E4CE0-94C0-45C7-B66F-BC68D75D2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4" y="550802"/>
                <a:ext cx="8263255" cy="4923720"/>
              </a:xfrm>
              <a:prstGeom prst="rect">
                <a:avLst/>
              </a:prstGeom>
              <a:blipFill>
                <a:blip r:embed="rId3"/>
                <a:stretch>
                  <a:fillRect l="-664" r="-2435" b="-1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338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强冲刷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vs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弱冲刷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01FFDEE-B788-4FEC-943F-B6CCA1671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668" y="1203818"/>
            <a:ext cx="2511220" cy="6645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50AC8E-B218-4341-8916-86D563BC3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866" y="1341417"/>
            <a:ext cx="2723253" cy="5079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1FC9FD-606B-4054-815D-4990ACC9E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002" y="715702"/>
            <a:ext cx="2619338" cy="2574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A9AFA18-ABD1-4952-8434-68594826C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034" y="3429000"/>
            <a:ext cx="4829453" cy="312346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1C04B0-2EF7-4324-8898-ECC4B83DA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144" y="5500206"/>
            <a:ext cx="3213717" cy="60493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F62B47D-06B7-4ED1-ADEA-939AAA57EC88}"/>
              </a:ext>
            </a:extLst>
          </p:cNvPr>
          <p:cNvSpPr txBox="1"/>
          <p:nvPr/>
        </p:nvSpPr>
        <p:spPr>
          <a:xfrm>
            <a:off x="976544" y="6242187"/>
            <a:ext cx="6024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W.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Buchmuller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 P. Di Bari and M.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Plumacher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/0401240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041FB0-0E2B-47B8-85A2-2BED8474D3D5}"/>
              </a:ext>
            </a:extLst>
          </p:cNvPr>
          <p:cNvSpPr txBox="1"/>
          <p:nvPr/>
        </p:nvSpPr>
        <p:spPr>
          <a:xfrm>
            <a:off x="991690" y="1168307"/>
            <a:ext cx="1283561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冲刷质量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5A37EB-F944-4ABD-945B-6BA197FCD7C2}"/>
              </a:ext>
            </a:extLst>
          </p:cNvPr>
          <p:cNvSpPr txBox="1"/>
          <p:nvPr/>
        </p:nvSpPr>
        <p:spPr>
          <a:xfrm>
            <a:off x="7695184" y="1168307"/>
            <a:ext cx="1283561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平衡质量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675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强冲刷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vs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弱冲刷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44" y="6492875"/>
            <a:ext cx="1236955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17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C1DC998-9230-489B-9D00-876F042F46BD}"/>
                  </a:ext>
                </a:extLst>
              </p:cNvPr>
              <p:cNvSpPr txBox="1"/>
              <p:nvPr/>
            </p:nvSpPr>
            <p:spPr>
              <a:xfrm>
                <a:off x="776794" y="463233"/>
                <a:ext cx="9840899" cy="184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弱冲刷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&lt;H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最终的轻子不对称将依赖于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初始数密度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endPara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endPara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通过其他机制产生，如</a:t>
                </a:r>
                <a:r>
                  <a:rPr lang="en-US" altLang="zh-CN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inflaton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衰变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，冲刷效应可忽略不计，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κ≈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C1DC998-9230-489B-9D00-876F042F4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4" y="463233"/>
                <a:ext cx="9840899" cy="1845955"/>
              </a:xfrm>
              <a:prstGeom prst="rect">
                <a:avLst/>
              </a:prstGeom>
              <a:blipFill>
                <a:blip r:embed="rId3"/>
                <a:stretch>
                  <a:fillRect l="-557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DED2914-F52F-4BEE-A87D-0ADC779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88" y="2449552"/>
            <a:ext cx="4581522" cy="2974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170C04-10D3-4A34-BADB-67080DB49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131" y="2414721"/>
            <a:ext cx="3927588" cy="297470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490BC2B-40C7-471D-85D3-D711DD2DA9B4}"/>
              </a:ext>
            </a:extLst>
          </p:cNvPr>
          <p:cNvSpPr txBox="1"/>
          <p:nvPr/>
        </p:nvSpPr>
        <p:spPr>
          <a:xfrm>
            <a:off x="8340925" y="5743293"/>
            <a:ext cx="3013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Giudice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hep-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/0310123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0BBA25C-B651-4119-8053-2D237641BA5B}"/>
              </a:ext>
            </a:extLst>
          </p:cNvPr>
          <p:cNvSpPr txBox="1"/>
          <p:nvPr/>
        </p:nvSpPr>
        <p:spPr>
          <a:xfrm>
            <a:off x="776794" y="6060589"/>
            <a:ext cx="9566723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理想情况：冲刷效应足够强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消除对初始条件的依赖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但又不过于强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确保足够大的</a:t>
            </a:r>
            <a:r>
              <a:rPr lang="el-GR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κ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3EF3B2B-0D04-4310-93EF-3A7012E7E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064" y="5564620"/>
            <a:ext cx="3850538" cy="641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200296-3921-47DF-92DD-C1F5E47077A7}"/>
                  </a:ext>
                </a:extLst>
              </p:cNvPr>
              <p:cNvSpPr txBox="1"/>
              <p:nvPr/>
            </p:nvSpPr>
            <p:spPr>
              <a:xfrm>
                <a:off x="794550" y="5476520"/>
                <a:ext cx="3602270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l-GR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κ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i="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的数值拟合式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200296-3921-47DF-92DD-C1F5E470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0" y="5476520"/>
                <a:ext cx="3602270" cy="614848"/>
              </a:xfrm>
              <a:prstGeom prst="rect">
                <a:avLst/>
              </a:prstGeom>
              <a:blipFill>
                <a:blip r:embed="rId7"/>
                <a:stretch>
                  <a:fillRect l="-1523" b="-16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541C28-0D37-4828-BBC1-5D31A6037E31}"/>
                  </a:ext>
                </a:extLst>
              </p:cNvPr>
              <p:cNvSpPr txBox="1"/>
              <p:nvPr/>
            </p:nvSpPr>
            <p:spPr>
              <a:xfrm>
                <a:off x="776794" y="1068354"/>
                <a:ext cx="9840899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通过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逆衰变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产生，但在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T∽M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时达不到平衡数密度，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κ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∝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T=M1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∝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*</a:t>
                </a:r>
                <a:endPara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541C28-0D37-4828-BBC1-5D31A603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4" y="1068354"/>
                <a:ext cx="9840899" cy="611706"/>
              </a:xfrm>
              <a:prstGeom prst="rect">
                <a:avLst/>
              </a:prstGeom>
              <a:blipFill>
                <a:blip r:embed="rId8"/>
                <a:stretch>
                  <a:fillRect l="-557" b="-16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1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DD33387A-B3F1-4614-868E-6558323720DF}"/>
              </a:ext>
            </a:extLst>
          </p:cNvPr>
          <p:cNvSpPr txBox="1"/>
          <p:nvPr/>
        </p:nvSpPr>
        <p:spPr>
          <a:xfrm>
            <a:off x="1085175" y="1363960"/>
            <a:ext cx="9735225" cy="205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=UD</a:t>
            </a:r>
            <a:r>
              <a:rPr lang="el-GR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RD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R: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对称矩阵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RR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=1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M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=(UD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RD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)D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(D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)=(UD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R)(R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)=(UD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)(D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2000" b="1" baseline="30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的分解：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低能标味参数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中微子质量、混合参数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)+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包含于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的参数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右手中微子质量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J. A. Casas and A. Ibarra,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/0103065</a:t>
            </a:r>
            <a:endParaRPr lang="zh-CN" altLang="en-US" sz="2000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42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Casas-Ibarra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参数化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1DC998-9230-489B-9D00-876F042F46BD}"/>
              </a:ext>
            </a:extLst>
          </p:cNvPr>
          <p:cNvSpPr txBox="1"/>
          <p:nvPr/>
        </p:nvSpPr>
        <p:spPr>
          <a:xfrm>
            <a:off x="786923" y="576486"/>
            <a:ext cx="10164385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跷跷板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关系式：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M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低能标味参数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=UD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 </a:t>
            </a: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C814D79C-E9E7-482F-A00E-04B9C212DC05}"/>
              </a:ext>
            </a:extLst>
          </p:cNvPr>
          <p:cNvSpPr/>
          <p:nvPr/>
        </p:nvSpPr>
        <p:spPr>
          <a:xfrm flipV="1">
            <a:off x="1240692" y="1534404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0C66073-5A29-4030-A80F-88179E4821E5}"/>
              </a:ext>
            </a:extLst>
          </p:cNvPr>
          <p:cNvGrpSpPr/>
          <p:nvPr/>
        </p:nvGrpSpPr>
        <p:grpSpPr>
          <a:xfrm>
            <a:off x="6374166" y="3502852"/>
            <a:ext cx="4446233" cy="3282407"/>
            <a:chOff x="6624403" y="3319177"/>
            <a:chExt cx="4582450" cy="335626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C67471D-D8D1-47FE-967E-65CA35B87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4403" y="3319177"/>
              <a:ext cx="4582450" cy="3356260"/>
            </a:xfrm>
            <a:prstGeom prst="rect">
              <a:avLst/>
            </a:prstGeom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C95CF3E-39D2-4016-B7E9-BF76BFDB4E23}"/>
                </a:ext>
              </a:extLst>
            </p:cNvPr>
            <p:cNvCxnSpPr>
              <a:cxnSpLocks/>
            </p:cNvCxnSpPr>
            <p:nvPr/>
          </p:nvCxnSpPr>
          <p:spPr>
            <a:xfrm>
              <a:off x="9294921" y="3586579"/>
              <a:ext cx="22468" cy="2539013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031FE18-4398-4C71-8AB7-B54352FBCB29}"/>
                </a:ext>
              </a:extLst>
            </p:cNvPr>
            <p:cNvCxnSpPr>
              <a:cxnSpLocks/>
            </p:cNvCxnSpPr>
            <p:nvPr/>
          </p:nvCxnSpPr>
          <p:spPr>
            <a:xfrm>
              <a:off x="10628051" y="3586579"/>
              <a:ext cx="0" cy="251238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9F2D057-295C-4F40-B5B2-B0465E7DB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516" y="796613"/>
            <a:ext cx="2352490" cy="731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FE65A8B-5CCB-4F4C-960F-48719AD5D932}"/>
                  </a:ext>
                </a:extLst>
              </p:cNvPr>
              <p:cNvSpPr txBox="1"/>
              <p:nvPr/>
            </p:nvSpPr>
            <p:spPr>
              <a:xfrm>
                <a:off x="786923" y="5232835"/>
                <a:ext cx="5451027" cy="1230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中微子振荡的结果：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i="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落在理想的范围内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即冲刷效应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足够强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但又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不过强</a:t>
                </a:r>
                <a:endPara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FE65A8B-5CCB-4F4C-960F-48719AD5D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3" y="5232835"/>
                <a:ext cx="5451027" cy="1230401"/>
              </a:xfrm>
              <a:prstGeom prst="rect">
                <a:avLst/>
              </a:prstGeom>
              <a:blipFill>
                <a:blip r:embed="rId5"/>
                <a:stretch>
                  <a:fillRect l="-1007" b="-7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9F51BDC-D294-493A-91AE-6C0E529E30F0}"/>
                  </a:ext>
                </a:extLst>
              </p:cNvPr>
              <p:cNvSpPr txBox="1"/>
              <p:nvPr/>
            </p:nvSpPr>
            <p:spPr>
              <a:xfrm>
                <a:off x="786923" y="3388925"/>
                <a:ext cx="5309077" cy="184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i="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=∑ m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|R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=m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|R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+m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|R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+m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|R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的下限：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∑m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i1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&gt;m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∑R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i1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b="1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000" b="1" baseline="30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除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严重相消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的特殊情况外，一般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b="1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max</a:t>
                </a:r>
                <a:endParaRPr lang="en-US" altLang="zh-CN" sz="2000" b="1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9F51BDC-D294-493A-91AE-6C0E529E3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3" y="3388925"/>
                <a:ext cx="5309077" cy="1845955"/>
              </a:xfrm>
              <a:prstGeom prst="rect">
                <a:avLst/>
              </a:prstGeom>
              <a:blipFill>
                <a:blip r:embed="rId6"/>
                <a:stretch>
                  <a:fillRect l="-1033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7561F23E-D8A3-4F59-AE35-D984DC5A4120}"/>
              </a:ext>
            </a:extLst>
          </p:cNvPr>
          <p:cNvSpPr txBox="1"/>
          <p:nvPr/>
        </p:nvSpPr>
        <p:spPr>
          <a:xfrm>
            <a:off x="843064" y="2007580"/>
            <a:ext cx="6803262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l-GR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中消掉：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低能标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与轻子生成没有任何关系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57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Davidson-Ibarra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限制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1DC998-9230-489B-9D00-876F042F46BD}"/>
              </a:ext>
            </a:extLst>
          </p:cNvPr>
          <p:cNvSpPr txBox="1"/>
          <p:nvPr/>
        </p:nvSpPr>
        <p:spPr>
          <a:xfrm>
            <a:off x="843064" y="607103"/>
            <a:ext cx="1844426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不对称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E9BABE-D991-440C-BA56-6ECCFA3C1C3B}"/>
              </a:ext>
            </a:extLst>
          </p:cNvPr>
          <p:cNvSpPr txBox="1"/>
          <p:nvPr/>
        </p:nvSpPr>
        <p:spPr>
          <a:xfrm>
            <a:off x="7729866" y="821841"/>
            <a:ext cx="2154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=UD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RD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2DC1BA-7DEF-49F7-8F8B-1A60F779F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224" y="741954"/>
            <a:ext cx="4676497" cy="7074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910C05-2C1B-4A1F-A3A6-68EFB227D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408" y="1485132"/>
            <a:ext cx="2303987" cy="5945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375BE49-BB62-4DC5-A0DE-1D02DA3A0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641" y="1622345"/>
            <a:ext cx="3832703" cy="2922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040806-5248-4FB7-B420-9CC6D5F42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034" y="2793396"/>
            <a:ext cx="2051098" cy="4688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BC6C23-9418-4514-BEC1-5827E9403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896" y="1371602"/>
            <a:ext cx="3009461" cy="296631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5E9986-DE81-42F0-84E9-3D33BA0FAA92}"/>
              </a:ext>
            </a:extLst>
          </p:cNvPr>
          <p:cNvSpPr txBox="1"/>
          <p:nvPr/>
        </p:nvSpPr>
        <p:spPr>
          <a:xfrm>
            <a:off x="843064" y="2820555"/>
            <a:ext cx="5236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的正交性，可以证明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|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|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F40E016-5DD9-4EB1-948C-3A5A3ACCE1DE}"/>
              </a:ext>
            </a:extLst>
          </p:cNvPr>
          <p:cNvSpPr txBox="1"/>
          <p:nvPr/>
        </p:nvSpPr>
        <p:spPr>
          <a:xfrm>
            <a:off x="1150724" y="3483532"/>
            <a:ext cx="6579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要产生足够的轻子不对称→对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&gt;3×10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B1D0B5-788D-4C8E-9952-3308715360C8}"/>
              </a:ext>
            </a:extLst>
          </p:cNvPr>
          <p:cNvSpPr txBox="1"/>
          <p:nvPr/>
        </p:nvSpPr>
        <p:spPr>
          <a:xfrm>
            <a:off x="851065" y="4409468"/>
            <a:ext cx="10413292" cy="235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reh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：要暴涨后产生足够多的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→对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reh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的下限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1.5×10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gravitino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问题：在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超对称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理论中，为避免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gravitino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的过量产生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BBN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的成功预言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reh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reh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&lt;10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，这与轻子生成所要求的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reh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的下限矛盾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Yu.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Khlopov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A. D. Linde, </a:t>
            </a:r>
            <a:r>
              <a:rPr lang="en-US" altLang="zh-CN" sz="1600" b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Lett.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138, 265 (1984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E891A85-CBE4-4165-89E6-A67227A45CF6}"/>
              </a:ext>
            </a:extLst>
          </p:cNvPr>
          <p:cNvSpPr txBox="1"/>
          <p:nvPr/>
        </p:nvSpPr>
        <p:spPr>
          <a:xfrm>
            <a:off x="1170310" y="4034059"/>
            <a:ext cx="3872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S. Davidson and A. Ibarra,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/0202239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53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2" grpId="0"/>
      <p:bldP spid="1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E81BF1B-43C7-40ED-9A20-2BEE84A9A58A}"/>
              </a:ext>
            </a:extLst>
          </p:cNvPr>
          <p:cNvSpPr txBox="1"/>
          <p:nvPr/>
        </p:nvSpPr>
        <p:spPr>
          <a:xfrm>
            <a:off x="1066799" y="1138756"/>
            <a:ext cx="10358763" cy="492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Y. Nir: </a:t>
            </a:r>
            <a:r>
              <a:rPr lang="en-US" altLang="zh-CN" sz="2000" b="1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Leptogenesis</a:t>
            </a:r>
            <a:r>
              <a:rPr lang="en-US" altLang="zh-CN" sz="20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a pedagogical introduction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M. C. Chen: </a:t>
            </a:r>
            <a:r>
              <a:rPr lang="fr-FR" altLang="zh-CN" sz="20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TASI 2006 Lectures on Leptogenesis</a:t>
            </a:r>
            <a:endParaRPr lang="en-US" altLang="zh-CN" sz="20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S. Davidson, E.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Nardi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Y. Nir: </a:t>
            </a:r>
            <a:r>
              <a:rPr lang="en-US" altLang="zh-CN" sz="2000" b="1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Leptogenesis</a:t>
            </a:r>
            <a:endParaRPr lang="en-US" altLang="zh-CN" sz="20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W.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Buchmuller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 R. D. Peccei, T.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Yanagida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000" b="1" i="1" dirty="0" err="1">
                <a:solidFill>
                  <a:srgbClr val="000000"/>
                </a:solidFill>
                <a:effectLst/>
                <a:latin typeface="Lucida Grande"/>
              </a:rPr>
              <a:t>Leptogenesis</a:t>
            </a:r>
            <a:r>
              <a:rPr lang="en-US" altLang="zh-CN" sz="2000" b="1" i="1" dirty="0">
                <a:solidFill>
                  <a:srgbClr val="000000"/>
                </a:solidFill>
                <a:effectLst/>
                <a:latin typeface="Lucida Grande"/>
              </a:rPr>
              <a:t> as the origin of matter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W.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Buchmuller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 P. Di Bari, M.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Plumacher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000" b="1" i="1" dirty="0" err="1">
                <a:solidFill>
                  <a:srgbClr val="000000"/>
                </a:solidFill>
                <a:effectLst/>
                <a:latin typeface="Lucida Grande"/>
              </a:rPr>
              <a:t>Leptogenesis</a:t>
            </a:r>
            <a:r>
              <a:rPr lang="en-US" altLang="zh-CN" sz="2000" b="1" i="1" dirty="0">
                <a:solidFill>
                  <a:srgbClr val="000000"/>
                </a:solidFill>
                <a:effectLst/>
                <a:latin typeface="Lucida Grande"/>
              </a:rPr>
              <a:t> for pedestrians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it-IT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it-IT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S. Fong, E. Nardi, A. Riotto: </a:t>
            </a:r>
            <a:r>
              <a:rPr lang="en-US" altLang="zh-CN" sz="2000" b="1" i="1" dirty="0" err="1">
                <a:solidFill>
                  <a:srgbClr val="000000"/>
                </a:solidFill>
                <a:latin typeface="Lucida Grande"/>
              </a:rPr>
              <a:t>Leptogenesis</a:t>
            </a:r>
            <a:r>
              <a:rPr lang="en-US" altLang="zh-CN" sz="2000" b="1" i="1" dirty="0">
                <a:solidFill>
                  <a:srgbClr val="000000"/>
                </a:solidFill>
                <a:latin typeface="Lucida Grande"/>
              </a:rPr>
              <a:t> in the Universe</a:t>
            </a:r>
            <a:endParaRPr lang="en-US" altLang="zh-CN" sz="2000" b="1" i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S. Blanchet, P. Di Bari: </a:t>
            </a:r>
            <a:r>
              <a:rPr lang="en-US" altLang="zh-CN" sz="2000" b="1" i="1" dirty="0">
                <a:solidFill>
                  <a:srgbClr val="000000"/>
                </a:solidFill>
                <a:latin typeface="Lucida Grande"/>
              </a:rPr>
              <a:t>The minimal scenario of </a:t>
            </a:r>
            <a:r>
              <a:rPr lang="en-US" altLang="zh-CN" sz="2000" b="1" i="1" dirty="0" err="1">
                <a:solidFill>
                  <a:srgbClr val="000000"/>
                </a:solidFill>
                <a:latin typeface="Lucida Grande"/>
              </a:rPr>
              <a:t>leptogenesis</a:t>
            </a:r>
            <a:endParaRPr lang="en-US" altLang="zh-CN" sz="2000" b="1" i="1" dirty="0">
              <a:solidFill>
                <a:srgbClr val="000000"/>
              </a:solidFill>
              <a:latin typeface="Lucida Grande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Z. Z. Xing, Z. H. Zhao:  </a:t>
            </a:r>
            <a:r>
              <a:rPr lang="en-US" altLang="zh-CN" sz="2000" b="1" i="1" dirty="0">
                <a:solidFill>
                  <a:srgbClr val="000000"/>
                </a:solidFill>
                <a:latin typeface="Lucida Grande"/>
              </a:rPr>
              <a:t>The minimal seesaw and </a:t>
            </a:r>
            <a:r>
              <a:rPr lang="en-US" altLang="zh-CN" sz="2000" b="1" i="1" dirty="0" err="1">
                <a:solidFill>
                  <a:srgbClr val="000000"/>
                </a:solidFill>
                <a:latin typeface="Lucida Grande"/>
              </a:rPr>
              <a:t>leptogenesis</a:t>
            </a:r>
            <a:r>
              <a:rPr lang="en-US" altLang="zh-CN" sz="2000" b="1" i="1" dirty="0">
                <a:solidFill>
                  <a:srgbClr val="000000"/>
                </a:solidFill>
                <a:latin typeface="Lucida Grande"/>
              </a:rPr>
              <a:t> models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B926F0A-6EA7-4360-AC58-D5385BB8BB43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2726407-52B6-4181-8300-BBA4E689D3CA}"/>
              </a:ext>
            </a:extLst>
          </p:cNvPr>
          <p:cNvSpPr txBox="1"/>
          <p:nvPr/>
        </p:nvSpPr>
        <p:spPr>
          <a:xfrm>
            <a:off x="0" y="17756"/>
            <a:ext cx="241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主要参考文献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84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-2663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170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味道效应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7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0BF7D65-9948-41DD-AE0F-A8D07B965BBF}"/>
              </a:ext>
            </a:extLst>
          </p:cNvPr>
          <p:cNvSpPr txBox="1"/>
          <p:nvPr/>
        </p:nvSpPr>
        <p:spPr>
          <a:xfrm>
            <a:off x="541538" y="604950"/>
            <a:ext cx="10972800" cy="5539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右手中微子质量具有等级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&amp;M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≥ 3M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不考虑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衰变产生的轻子二重态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味道组成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味道效应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的重要性源自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冲刷效应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Abada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et al.,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/0605281; E.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Nardi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et al.,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/0601084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单味道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情形：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&gt;10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，能区分味道的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带电轻子汤川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l-GR" altLang="zh-CN" sz="20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=m</a:t>
            </a:r>
            <a:r>
              <a:rPr lang="el-GR" altLang="zh-CN" sz="20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/v</a:t>
            </a:r>
            <a:r>
              <a:rPr lang="en-US" altLang="zh-CN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相互作用尚未进入热平衡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量子态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在参与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逆衰变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前相干性演化，其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味道组成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对最终的轻子不对称没有影响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两味道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情形：当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&lt;10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l-GR" altLang="zh-CN" sz="20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τ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相互作用进入热平衡；量子态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在参与逆衰变前与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右手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τ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相互作用，被分解为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成分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以及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l-GR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成分的一个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相干叠加态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(e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20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三味道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情形：当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&lt;10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l-GR" altLang="zh-CN" sz="20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相互作用也进入热平衡，将量子态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分解为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τ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三种成分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9D7E12-7E44-4375-88BF-498EF10E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156" y="4394193"/>
            <a:ext cx="1601895" cy="5915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AD7F25-F30A-4D82-9A1D-F89BA4E3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63" y="5090634"/>
            <a:ext cx="6324031" cy="39123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8C28666-D4BA-426B-971D-01D97FEB9D87}"/>
              </a:ext>
            </a:extLst>
          </p:cNvPr>
          <p:cNvSpPr txBox="1"/>
          <p:nvPr/>
        </p:nvSpPr>
        <p:spPr>
          <a:xfrm>
            <a:off x="2330914" y="4489923"/>
            <a:ext cx="6205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处于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τ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成分中的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不对称受到不同的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冲刷效应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AEF3FD-6350-4D8B-80D9-F569497D9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863" y="6268490"/>
            <a:ext cx="6983944" cy="3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2" y="17756"/>
            <a:ext cx="308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味道效应的效果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28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21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8ECA90-7BDB-4C82-A995-59823F921231}"/>
              </a:ext>
            </a:extLst>
          </p:cNvPr>
          <p:cNvSpPr txBox="1"/>
          <p:nvPr/>
        </p:nvSpPr>
        <p:spPr>
          <a:xfrm>
            <a:off x="680218" y="625627"/>
            <a:ext cx="8268474" cy="6148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l-GR" altLang="zh-CN" sz="20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的表达式中保留下来，为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低能标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轻子生成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建立了联系</a:t>
            </a:r>
            <a:endParaRPr lang="en-US" altLang="zh-CN" sz="2000" b="1" strike="sngStrike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0BCEDC-7D86-4EB3-9EE7-C47B3C97E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75" y="1399961"/>
            <a:ext cx="9657388" cy="64935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CE1D6DD-2EB5-4028-8A3D-703063D3424A}"/>
              </a:ext>
            </a:extLst>
          </p:cNvPr>
          <p:cNvSpPr txBox="1"/>
          <p:nvPr/>
        </p:nvSpPr>
        <p:spPr>
          <a:xfrm>
            <a:off x="680979" y="1889115"/>
            <a:ext cx="10830803" cy="1230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低能标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相位作为轻子生成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唯一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来源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为实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 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S.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Pascoli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et al.,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/0611338 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时轻子生成仍有可能可行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ε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l-GR" altLang="zh-CN" sz="2000" b="1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0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≠0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：如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mu-tau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反射对称性 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Z. Z. Xing and Z. H. Zhao, 1512.04207 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9C1CD8D-4CE6-4FDE-B054-F6E9FB60B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09" y="3526852"/>
            <a:ext cx="1159253" cy="8967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70E9DE4-9082-409D-ADFF-2326A275D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022" y="3333363"/>
            <a:ext cx="1001080" cy="130443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F38FD64-D570-4513-8940-8E09AF860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173" y="3317066"/>
            <a:ext cx="1865803" cy="13439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A846B61-8314-4703-AD07-0C66EC774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3458556"/>
            <a:ext cx="1028186" cy="1054051"/>
          </a:xfrm>
          <a:prstGeom prst="rect">
            <a:avLst/>
          </a:prstGeom>
        </p:spPr>
      </p:pic>
      <p:sp>
        <p:nvSpPr>
          <p:cNvPr id="26" name="箭头: 右 25">
            <a:extLst>
              <a:ext uri="{FF2B5EF4-FFF2-40B4-BE49-F238E27FC236}">
                <a16:creationId xmlns:a16="http://schemas.microsoft.com/office/drawing/2014/main" id="{D688DAC9-471A-4093-A893-C493C7D22F98}"/>
              </a:ext>
            </a:extLst>
          </p:cNvPr>
          <p:cNvSpPr/>
          <p:nvPr/>
        </p:nvSpPr>
        <p:spPr>
          <a:xfrm flipV="1">
            <a:off x="2573927" y="3916988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DB8D0F5E-BDBD-4967-91E5-DF687871319F}"/>
              </a:ext>
            </a:extLst>
          </p:cNvPr>
          <p:cNvSpPr/>
          <p:nvPr/>
        </p:nvSpPr>
        <p:spPr>
          <a:xfrm flipV="1">
            <a:off x="5015467" y="3913372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3C52A83B-BB9B-4CBC-96D7-2BB5F31745B5}"/>
              </a:ext>
            </a:extLst>
          </p:cNvPr>
          <p:cNvSpPr/>
          <p:nvPr/>
        </p:nvSpPr>
        <p:spPr>
          <a:xfrm flipV="1">
            <a:off x="8443539" y="3926479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085E65C-5F21-4E16-BDD9-F66F28D05DAB}"/>
              </a:ext>
            </a:extLst>
          </p:cNvPr>
          <p:cNvSpPr txBox="1"/>
          <p:nvPr/>
        </p:nvSpPr>
        <p:spPr>
          <a:xfrm>
            <a:off x="680218" y="4593698"/>
            <a:ext cx="4923579" cy="1845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&gt;10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单味道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情形成立，有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&lt;10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两味道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情形成立，有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&lt;10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三味道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情形成立，有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50BA1DE-10D9-4735-BEFA-5620D2AFCA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977" y="4896442"/>
            <a:ext cx="1418593" cy="32894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C62FAE3-F9F7-4ED5-B42C-94F7FCF34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3977" y="5440592"/>
            <a:ext cx="3709032" cy="35849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335647D-1043-4DEE-98CC-39F899FA3E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0611" y="6081573"/>
            <a:ext cx="2986568" cy="32885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5457E1F-399B-4C74-86A3-5CEE52485B8B}"/>
              </a:ext>
            </a:extLst>
          </p:cNvPr>
          <p:cNvSpPr txBox="1"/>
          <p:nvPr/>
        </p:nvSpPr>
        <p:spPr>
          <a:xfrm>
            <a:off x="9637988" y="5039167"/>
            <a:ext cx="1873794" cy="116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R. N. Mohapatra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C. C. Nishi,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1506.06788</a:t>
            </a:r>
            <a:endParaRPr lang="zh-CN" altLang="en-US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06F144B-FE28-46C8-951A-405ECB95D361}"/>
              </a:ext>
            </a:extLst>
          </p:cNvPr>
          <p:cNvSpPr txBox="1"/>
          <p:nvPr/>
        </p:nvSpPr>
        <p:spPr>
          <a:xfrm>
            <a:off x="9017814" y="861130"/>
            <a:ext cx="2154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=UD</a:t>
            </a:r>
            <a:r>
              <a:rPr lang="el-GR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RD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7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2050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的贡献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28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ECA90-7BDB-4C82-A995-59823F921231}"/>
                  </a:ext>
                </a:extLst>
              </p:cNvPr>
              <p:cNvSpPr txBox="1"/>
              <p:nvPr/>
            </p:nvSpPr>
            <p:spPr>
              <a:xfrm>
                <a:off x="883817" y="514282"/>
                <a:ext cx="9120731" cy="4415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右手中微子质量具有等级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≥ 3M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：仅考虑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衰变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产生的轻子不对称</a:t>
                </a:r>
                <a:endParaRPr lang="en-US" altLang="zh-CN" sz="2000" b="1" strike="sngStrike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 algn="l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在一些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情形下，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衰变产生的轻子不对称可以幸免于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相互作用的冲刷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脱耦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情形：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汤川耦合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(Y</a:t>
                </a:r>
                <a:r>
                  <a:rPr lang="el-GR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ν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el-GR" altLang="zh-CN" sz="2000" b="1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太弱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即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&lt;&lt;m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，相关的轻子不对称太小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20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冲刷作用弱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，使得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衰变产生的轻子不对称可以幸存下来</a:t>
                </a: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P. D. Bari,  hep-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/0502082; O. Vives, hep-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/0512160</a:t>
                </a:r>
              </a:p>
              <a:p>
                <a:pPr algn="l">
                  <a:lnSpc>
                    <a:spcPct val="150000"/>
                  </a:lnSpc>
                </a:pPr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 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   示例：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具有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等级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阶段分开进行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)+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味道效应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不起作用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ECA90-7BDB-4C82-A995-59823F921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7" y="514282"/>
                <a:ext cx="9120731" cy="4415889"/>
              </a:xfrm>
              <a:prstGeom prst="rect">
                <a:avLst/>
              </a:prstGeom>
              <a:blipFill>
                <a:blip r:embed="rId3"/>
                <a:stretch>
                  <a:fillRect l="-602" b="-15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5624C9F-2A0B-4E69-87CF-6ABDDD04F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25" y="5679441"/>
            <a:ext cx="3675354" cy="5690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9C017B-CBBB-48DC-88E5-CD1396822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050" y="5577759"/>
            <a:ext cx="3419504" cy="70614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368B682-ADAA-450D-9F32-D8519C3D4B13}"/>
              </a:ext>
            </a:extLst>
          </p:cNvPr>
          <p:cNvSpPr txBox="1"/>
          <p:nvPr/>
        </p:nvSpPr>
        <p:spPr>
          <a:xfrm>
            <a:off x="2715979" y="6296258"/>
            <a:ext cx="5684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Strumia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/0608347; G. Engelhard,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/0612187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B5E3F87-2CD4-4062-9408-62D97BF585DA}"/>
              </a:ext>
            </a:extLst>
          </p:cNvPr>
          <p:cNvSpPr txBox="1"/>
          <p:nvPr/>
        </p:nvSpPr>
        <p:spPr>
          <a:xfrm>
            <a:off x="2760369" y="5082172"/>
            <a:ext cx="6871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衰变产生的轻子不对称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2L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阶段后得以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幸存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的部分为</a:t>
            </a:r>
            <a:endParaRPr lang="zh-CN" alt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A33BCC0-066B-4222-BF8E-34F0507B6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9146" y="4061396"/>
            <a:ext cx="4039925" cy="34982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76DF72E-0F3F-4093-8D0D-2CE8D936DB34}"/>
              </a:ext>
            </a:extLst>
          </p:cNvPr>
          <p:cNvSpPr txBox="1"/>
          <p:nvPr/>
        </p:nvSpPr>
        <p:spPr>
          <a:xfrm>
            <a:off x="866648" y="3294547"/>
            <a:ext cx="8957570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强耦合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情形：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衰变产生的轻子不对称中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味道方向垂直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的部分免于冲刷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49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2" y="17756"/>
            <a:ext cx="169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共振效应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252" y="6483028"/>
            <a:ext cx="961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A565F-6CC6-4625-BDD6-6E0A9A3587B2}" type="slidenum"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8ECA90-7BDB-4C82-A995-59823F921231}"/>
              </a:ext>
            </a:extLst>
          </p:cNvPr>
          <p:cNvSpPr txBox="1"/>
          <p:nvPr/>
        </p:nvSpPr>
        <p:spPr>
          <a:xfrm>
            <a:off x="847816" y="1974313"/>
            <a:ext cx="10955048" cy="1845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的下限得到放松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∝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，使得低能标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TeV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轻子生成成为可能  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Pilaftsis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hep-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/9707235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近简并右手中微子的实现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近似的轻子数对称性      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G. Branco et al.,  </a:t>
            </a:r>
            <a:r>
              <a:rPr kumimoji="0" lang="en-US" altLang="zh-CN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Nucl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Phys. B 312, 492 (1989); M. Shaposhnikov, hep-</a:t>
            </a:r>
            <a:r>
              <a:rPr kumimoji="0" lang="en-US" altLang="zh-CN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/0605047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6F1B507-7DDE-4686-9954-4572F1695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33" y="4476856"/>
            <a:ext cx="2736250" cy="9100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42BE812-BDFB-47D6-9B66-D9E4B153B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266" y="4412772"/>
            <a:ext cx="3656628" cy="942867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262ED3AD-0852-4487-A60A-B3B0CA8A835D}"/>
              </a:ext>
            </a:extLst>
          </p:cNvPr>
          <p:cNvSpPr/>
          <p:nvPr/>
        </p:nvSpPr>
        <p:spPr>
          <a:xfrm flipV="1">
            <a:off x="4254060" y="4836526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A6108F11-F2A6-482F-A5C5-837082216437}"/>
              </a:ext>
            </a:extLst>
          </p:cNvPr>
          <p:cNvSpPr/>
          <p:nvPr/>
        </p:nvSpPr>
        <p:spPr>
          <a:xfrm flipV="1">
            <a:off x="8959211" y="4841305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0B0FD1C-87FC-4020-8A04-4E505B95C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5858" y="4452877"/>
            <a:ext cx="1150208" cy="8626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3173B20-146B-41A9-B2C8-BC1F1D78BD84}"/>
              </a:ext>
            </a:extLst>
          </p:cNvPr>
          <p:cNvSpPr txBox="1"/>
          <p:nvPr/>
        </p:nvSpPr>
        <p:spPr>
          <a:xfrm>
            <a:off x="847816" y="5267758"/>
            <a:ext cx="10382436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辐射产生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高能标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处，右手中微子质量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低能标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重整化群跑动效应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产生质量差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B29F417-CDD7-48F5-83AE-BC5F795CE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924" y="6078725"/>
            <a:ext cx="2550342" cy="5209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DDA2B98-F432-41AA-BE8B-741833129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934" y="1273360"/>
            <a:ext cx="6303144" cy="76030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5BCB2EF-00D9-47F3-8ADB-478A7E9FD396}"/>
              </a:ext>
            </a:extLst>
          </p:cNvPr>
          <p:cNvSpPr txBox="1"/>
          <p:nvPr/>
        </p:nvSpPr>
        <p:spPr>
          <a:xfrm>
            <a:off x="5596747" y="6181565"/>
            <a:ext cx="3656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F. R. Gonzalez et al., hep-</a:t>
            </a:r>
            <a:r>
              <a:rPr kumimoji="0" lang="en-US" altLang="zh-CN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/0311029</a:t>
            </a:r>
            <a:endParaRPr lang="zh-CN" alt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1E31EB-377E-43E2-AC5B-5E9AAEA09B97}"/>
              </a:ext>
            </a:extLst>
          </p:cNvPr>
          <p:cNvSpPr txBox="1"/>
          <p:nvPr/>
        </p:nvSpPr>
        <p:spPr>
          <a:xfrm>
            <a:off x="847816" y="541943"/>
            <a:ext cx="9367431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当右手中微子质量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近简并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kumimoji="0" lang="el-GR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=(M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-M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)/M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&lt;&lt;1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不对称会得到共振增强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∝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1/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8E86F7E-E99C-4C2D-B3E5-DE184A59EC7D}"/>
              </a:ext>
            </a:extLst>
          </p:cNvPr>
          <p:cNvSpPr txBox="1"/>
          <p:nvPr/>
        </p:nvSpPr>
        <p:spPr>
          <a:xfrm>
            <a:off x="1240533" y="3977842"/>
            <a:ext cx="9675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轻子数为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，与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左手中微子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汤川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耦合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轻子数为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，只与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形成赝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狄拉克对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4BE93A-93C5-4AC3-A344-9255BE867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014" y="1531967"/>
            <a:ext cx="1622394" cy="3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/>
      <p:bldP spid="16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536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轻子生成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狄拉克轻子生成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2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A565F-6CC6-4625-BDD6-6E0A9A3587B2}" type="slidenum"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8ECA90-7BDB-4C82-A995-59823F921231}"/>
              </a:ext>
            </a:extLst>
          </p:cNvPr>
          <p:cNvSpPr txBox="1"/>
          <p:nvPr/>
        </p:nvSpPr>
        <p:spPr>
          <a:xfrm>
            <a:off x="710210" y="511533"/>
            <a:ext cx="11381175" cy="6154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ν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MSM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SM+3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个右手中微子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质量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近简并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的右手中微子负责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跷跷板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轻子生成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机制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1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keV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的右手中微子作为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温暗物质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候选者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T.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Asaka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M. Shaposhnikov, hep-</a:t>
            </a:r>
            <a:r>
              <a:rPr kumimoji="0" lang="en-US" altLang="zh-CN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/0505013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平衡温度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130-10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：轻于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130GeV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而非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衰变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过程中产生轻子不对称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右手中微子成对产生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轻子数守恒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，并以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的方式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振荡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中微子部分分别产生轻子不对称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大小相等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符号相反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，总轻子不对称保持为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零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过程将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中微子部分的轻子不对称转化为重子不对称 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 K.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Akhmedov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/9803255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某种重粒子的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破坏衰变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中微子部分产生大小相等、符号相反的轻子不对称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中微子汤川耦合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特别小，不会把两部分的轻子不对称平衡掉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过程将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中微子部分的轻子不对称转化为重子不对称  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K. Dick, hep-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/9907562</a:t>
            </a:r>
            <a:endParaRPr lang="en-US" altLang="zh-CN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27EC7F-88C1-441D-A81B-925BE8BC1B4A}"/>
              </a:ext>
            </a:extLst>
          </p:cNvPr>
          <p:cNvSpPr txBox="1"/>
          <p:nvPr/>
        </p:nvSpPr>
        <p:spPr>
          <a:xfrm>
            <a:off x="710210" y="4192628"/>
            <a:ext cx="7720266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狄拉克轻子生成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：右手中微子没有马约拉纳质量项，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轻子数守恒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6FFD557-F81D-4AEA-BCAD-E8C4770868B1}"/>
              </a:ext>
            </a:extLst>
          </p:cNvPr>
          <p:cNvGrpSpPr/>
          <p:nvPr/>
        </p:nvGrpSpPr>
        <p:grpSpPr>
          <a:xfrm>
            <a:off x="8430476" y="4144018"/>
            <a:ext cx="1849858" cy="845216"/>
            <a:chOff x="8430476" y="4144018"/>
            <a:chExt cx="1849858" cy="84521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2EE581F-8AF7-4F39-8214-BD3D33578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0476" y="4408356"/>
              <a:ext cx="1849858" cy="342566"/>
            </a:xfrm>
            <a:prstGeom prst="rect">
              <a:avLst/>
            </a:prstGeom>
          </p:spPr>
        </p:pic>
        <p:sp>
          <p:nvSpPr>
            <p:cNvPr id="2" name="乘号 1">
              <a:extLst>
                <a:ext uri="{FF2B5EF4-FFF2-40B4-BE49-F238E27FC236}">
                  <a16:creationId xmlns:a16="http://schemas.microsoft.com/office/drawing/2014/main" id="{1F1A53DB-4A3B-464A-9BD6-BB6961078777}"/>
                </a:ext>
              </a:extLst>
            </p:cNvPr>
            <p:cNvSpPr/>
            <p:nvPr/>
          </p:nvSpPr>
          <p:spPr>
            <a:xfrm>
              <a:off x="9615995" y="4144018"/>
              <a:ext cx="451281" cy="845216"/>
            </a:xfrm>
            <a:prstGeom prst="mathMultiply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6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2" y="17756"/>
            <a:ext cx="211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超对称效应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02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A565F-6CC6-4625-BDD6-6E0A9A3587B2}" type="slidenum"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ECA90-7BDB-4C82-A995-59823F921231}"/>
                  </a:ext>
                </a:extLst>
              </p:cNvPr>
              <p:cNvSpPr txBox="1"/>
              <p:nvPr/>
            </p:nvSpPr>
            <p:spPr>
              <a:xfrm>
                <a:off x="834496" y="611997"/>
                <a:ext cx="10884028" cy="6187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:r>
                  <a:rPr lang="zh-CN" altLang="zh-CN" sz="2000" b="1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超对称</a:t>
                </a:r>
                <a:r>
                  <a:rPr lang="zh-CN" altLang="en-US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联系</a:t>
                </a:r>
                <a:r>
                  <a:rPr lang="zh-CN" altLang="zh-CN" sz="2000" b="1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费米子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2000" b="1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玻色子</a:t>
                </a:r>
                <a:r>
                  <a:rPr lang="zh-CN" altLang="en-US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每个费米子都有一个玻色子作为其伴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子，反之亦然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altLang="zh-CN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MSSM</a:t>
                </a: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解决</a:t>
                </a:r>
                <a:r>
                  <a:rPr lang="zh-CN" altLang="zh-CN" sz="2000" b="1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规范等级</a:t>
                </a:r>
                <a:r>
                  <a:rPr lang="zh-CN" altLang="zh-CN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问题</a:t>
                </a:r>
                <a:r>
                  <a:rPr lang="zh-CN" altLang="en-US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、提供</a:t>
                </a:r>
                <a:r>
                  <a:rPr lang="zh-CN" altLang="en-US" sz="2000" b="1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暗物质</a:t>
                </a:r>
                <a:r>
                  <a:rPr lang="zh-CN" altLang="en-US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候选者、使</a:t>
                </a:r>
                <a:r>
                  <a:rPr lang="zh-CN" altLang="en-US" sz="2000" b="1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规范耦合常数</a:t>
                </a:r>
                <a:r>
                  <a:rPr lang="zh-CN" altLang="en-US" sz="2000" b="1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更好地交于一点</a:t>
                </a:r>
                <a:endParaRPr lang="en-US" altLang="zh-CN" sz="20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超对称对轻子生成的影响只是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定量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  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M. 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Plumacher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, hep-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/9704231; B. A. Campbell et al., hep-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/9302223</a:t>
                </a:r>
              </a:p>
              <a:p>
                <a:pPr marL="342900" indent="-342900">
                  <a:lnSpc>
                    <a:spcPct val="20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</a:t>
                </a:r>
                <a:r>
                  <a:rPr lang="el-GR" altLang="zh-CN" sz="2000" b="1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y</a:t>
                </a:r>
                <a:r>
                  <a:rPr lang="el-GR" altLang="zh-CN" sz="2000" b="1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(1+tan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使不同味道情形的分界点变为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(1+tan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)10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(1+tan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)10</a:t>
                </a:r>
                <a:r>
                  <a:rPr lang="en-US" altLang="zh-CN" sz="2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GeV</a:t>
                </a:r>
              </a:p>
              <a:p>
                <a:pPr marL="342900" indent="-342900">
                  <a:lnSpc>
                    <a:spcPct val="20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l"/>
                </a:pPr>
                <a:endParaRPr lang="en-US" altLang="zh-CN" sz="2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圈图内线粒子</a:t>
                </a: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的加倍：</a:t>
                </a:r>
                <a:r>
                  <a:rPr lang="en-US" altLang="zh-CN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CP</a:t>
                </a: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不对称</a:t>
                </a:r>
                <a:r>
                  <a:rPr lang="en-US" altLang="zh-CN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×2</a:t>
                </a:r>
                <a:r>
                  <a:rPr lang="en-US" altLang="zh-CN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         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超对称伴子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的贡献</a:t>
                </a: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：轻子不对称</a:t>
                </a:r>
                <a:r>
                  <a:rPr lang="en-US" altLang="zh-CN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×2</a:t>
                </a:r>
                <a:r>
                  <a:rPr lang="en-US" altLang="zh-CN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熵密度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的加倍：</a:t>
                </a: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轻子不对称</a:t>
                </a:r>
                <a:r>
                  <a:rPr lang="en-US" altLang="zh-CN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×1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             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宇宙膨胀</a:t>
                </a:r>
                <a:r>
                  <a:rPr lang="en-US" altLang="zh-CN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zh-CN" sz="2000" b="1" baseline="-250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rad>
                  </m:oMath>
                </a14:m>
                <a:r>
                  <a:rPr lang="en-US" altLang="zh-CN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速率</a:t>
                </a:r>
                <a:r>
                  <a:rPr lang="en-US" altLang="zh-CN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：强冲刷：冲刷时间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；弱冲刷：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及其伴子产生时间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altLang="zh-CN" sz="2000" b="1" i="1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逆衰变</a:t>
                </a: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过程的加倍：强冲刷：冲刷效应</a:t>
                </a:r>
                <a:r>
                  <a:rPr lang="en-US" altLang="zh-CN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×2</a:t>
                </a:r>
                <a:r>
                  <a:rPr lang="zh-CN" altLang="en-US" sz="2000" b="1" dirty="0"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；弱冲刷：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及其伴子的产生</a:t>
                </a:r>
                <a:r>
                  <a:rPr lang="en-US" altLang="zh-CN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×2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28ECA90-7BDB-4C82-A995-59823F921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6" y="611997"/>
                <a:ext cx="10884028" cy="6187015"/>
              </a:xfrm>
              <a:prstGeom prst="rect">
                <a:avLst/>
              </a:prstGeom>
              <a:blipFill>
                <a:blip r:embed="rId3"/>
                <a:stretch>
                  <a:fillRect l="-504" b="-7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A81C9F5-B318-4303-A12B-243E9F2C0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259" y="3635240"/>
            <a:ext cx="3850643" cy="67914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51CDA89-A445-4924-8D55-EEA3195347D2}"/>
              </a:ext>
            </a:extLst>
          </p:cNvPr>
          <p:cNvSpPr txBox="1"/>
          <p:nvPr/>
        </p:nvSpPr>
        <p:spPr>
          <a:xfrm>
            <a:off x="813098" y="3573096"/>
            <a:ext cx="6678966" cy="61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000" b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最终的</a:t>
            </a:r>
            <a:r>
              <a:rPr lang="zh-CN" altLang="en-US" sz="20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轻子不对称相对于</a:t>
            </a:r>
            <a:r>
              <a:rPr lang="en-US" altLang="zh-CN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SM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仅</a:t>
            </a:r>
            <a:r>
              <a:rPr lang="zh-CN" altLang="en-US" sz="2000" b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差一个</a:t>
            </a:r>
            <a:r>
              <a:rPr lang="en-US" altLang="zh-CN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O(1)</a:t>
            </a:r>
            <a:r>
              <a:rPr lang="zh-CN" altLang="en-US" sz="2000" b="1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的比例因子</a:t>
            </a:r>
            <a:endParaRPr lang="en-US" altLang="zh-CN" sz="2000" b="1" dirty="0"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DA3AC-DE3F-46D8-8610-4717A64CE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15" y="1378752"/>
            <a:ext cx="11540970" cy="351284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attention!</a:t>
            </a:r>
            <a:br>
              <a:rPr lang="en-US" altLang="zh-CN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感谢组委会的邀请！</a:t>
            </a:r>
          </a:p>
        </p:txBody>
      </p:sp>
    </p:spTree>
    <p:extLst>
      <p:ext uri="{BB962C8B-B14F-4D97-AF65-F5344CB8AC3E}">
        <p14:creationId xmlns:p14="http://schemas.microsoft.com/office/powerpoint/2010/main" val="297087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12370DAC-2C7B-40AB-A53E-4326A622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7011" y="992060"/>
            <a:ext cx="5117977" cy="487388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一、相关背景介绍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二、轻子生成基本内容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三、特殊情形下的轻子生成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655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9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反物质消失之谜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3B1A35-D3A7-4F22-9870-2023A1AA170D}"/>
              </a:ext>
            </a:extLst>
          </p:cNvPr>
          <p:cNvSpPr txBox="1"/>
          <p:nvPr/>
        </p:nvSpPr>
        <p:spPr>
          <a:xfrm>
            <a:off x="1068152" y="576486"/>
            <a:ext cx="8925593" cy="36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反粒子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的对偶：除内部量子数符号相反，具有相同的质量、寿命等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狄拉克：也许半数的星球由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组成，而另外半数的星球则由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反物质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组成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如果宇宙中存在大量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反物质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，必然会和周围的物质发生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湮灭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产生大量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辐射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但是科学家并未观测到这种现象，这表明可观测宇宙主要是由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组成的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宇宙中的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正反重子不对称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反物质消失之谜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A53C76-F1B4-46AB-A05A-35A981E6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17" y="4461433"/>
            <a:ext cx="3742353" cy="5766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0D35D9-73D2-4A32-A71B-18450FC62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540" y="4461433"/>
            <a:ext cx="2254928" cy="45435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2D478F7-2542-407F-8B78-A645239743ED}"/>
              </a:ext>
            </a:extLst>
          </p:cNvPr>
          <p:cNvSpPr txBox="1"/>
          <p:nvPr/>
        </p:nvSpPr>
        <p:spPr>
          <a:xfrm>
            <a:off x="1458599" y="5657986"/>
            <a:ext cx="38502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Aghanim et al. (Planck)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1807.06209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230EE-3A2B-4419-BE9D-4DE69B2AB79F}"/>
                  </a:ext>
                </a:extLst>
              </p:cNvPr>
              <p:cNvSpPr txBox="1"/>
              <p:nvPr/>
            </p:nvSpPr>
            <p:spPr>
              <a:xfrm>
                <a:off x="7166497" y="4934803"/>
                <a:ext cx="2146179" cy="562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s=7.04n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1" i="1" baseline="-25000" dirty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：熵密度</a:t>
                </a:r>
                <a:endPara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230EE-3A2B-4419-BE9D-4DE69B2AB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497" y="4934803"/>
                <a:ext cx="2146179" cy="562590"/>
              </a:xfrm>
              <a:prstGeom prst="rect">
                <a:avLst/>
              </a:prstGeom>
              <a:blipFill>
                <a:blip r:embed="rId5"/>
                <a:stretch>
                  <a:fillRect l="-2557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0F86B9C-EB05-41E7-8A7C-0A89165266A9}"/>
                  </a:ext>
                </a:extLst>
              </p:cNvPr>
              <p:cNvSpPr txBox="1"/>
              <p:nvPr/>
            </p:nvSpPr>
            <p:spPr>
              <a:xfrm>
                <a:off x="1458599" y="5128061"/>
                <a:ext cx="62054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1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：重子数密度，</a:t>
                </a:r>
                <a:r>
                  <a:rPr lang="en-US" altLang="zh-CN" sz="1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800" b="1" i="1" baseline="-2500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800" b="1" i="1" baseline="-250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zh-CN" altLang="en-US" sz="1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：反重子数密度，</a:t>
                </a:r>
                <a:r>
                  <a:rPr lang="en-US" altLang="zh-CN" sz="1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b="1" i="1" baseline="-2500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zh-CN" altLang="en-US" sz="18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：光子数密度，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0F86B9C-EB05-41E7-8A7C-0A8916526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599" y="5128061"/>
                <a:ext cx="6205490" cy="369332"/>
              </a:xfrm>
              <a:prstGeom prst="rect">
                <a:avLst/>
              </a:prstGeom>
              <a:blipFill>
                <a:blip r:embed="rId6"/>
                <a:stretch>
                  <a:fillRect l="-786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5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90F67C4-89EA-47D0-A731-AA3D95022F91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0D394EC-F9AF-458C-8C3A-0762EA4446DC}"/>
              </a:ext>
            </a:extLst>
          </p:cNvPr>
          <p:cNvSpPr txBox="1"/>
          <p:nvPr/>
        </p:nvSpPr>
        <p:spPr>
          <a:xfrm>
            <a:off x="-1" y="17756"/>
            <a:ext cx="39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r>
              <a:rPr lang="el-GR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η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的两种方法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C24D7D2-09C3-4548-8C99-6FAC9EA0F834}"/>
              </a:ext>
            </a:extLst>
          </p:cNvPr>
          <p:cNvGrpSpPr/>
          <p:nvPr/>
        </p:nvGrpSpPr>
        <p:grpSpPr>
          <a:xfrm>
            <a:off x="885553" y="1283351"/>
            <a:ext cx="4103905" cy="5057823"/>
            <a:chOff x="848607" y="1312494"/>
            <a:chExt cx="4103905" cy="505782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8D06E6E-959D-452E-AAB0-671C34427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607" y="1312494"/>
              <a:ext cx="4103905" cy="5057823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B2CB7B0-D1E3-4CAF-B684-A158493D1CA8}"/>
                </a:ext>
              </a:extLst>
            </p:cNvPr>
            <p:cNvSpPr/>
            <p:nvPr/>
          </p:nvSpPr>
          <p:spPr>
            <a:xfrm>
              <a:off x="899526" y="5015909"/>
              <a:ext cx="532660" cy="27520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8BFFDFE-D7A9-4CF4-B9BC-3A4B9BDF1BA9}"/>
                </a:ext>
              </a:extLst>
            </p:cNvPr>
            <p:cNvSpPr/>
            <p:nvPr/>
          </p:nvSpPr>
          <p:spPr>
            <a:xfrm>
              <a:off x="1850916" y="3816169"/>
              <a:ext cx="532660" cy="2752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736B876-1E57-41ED-9CE6-FDD60A5F6B34}"/>
                </a:ext>
              </a:extLst>
            </p:cNvPr>
            <p:cNvSpPr/>
            <p:nvPr/>
          </p:nvSpPr>
          <p:spPr>
            <a:xfrm>
              <a:off x="1923150" y="3219437"/>
              <a:ext cx="395773" cy="29836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71EBD70-1498-4B39-9520-31FBE088F5AC}"/>
                </a:ext>
              </a:extLst>
            </p:cNvPr>
            <p:cNvSpPr/>
            <p:nvPr/>
          </p:nvSpPr>
          <p:spPr>
            <a:xfrm>
              <a:off x="1721472" y="1751348"/>
              <a:ext cx="360219" cy="191015"/>
            </a:xfrm>
            <a:prstGeom prst="rect">
              <a:avLst/>
            </a:prstGeom>
            <a:noFill/>
            <a:ln w="19050">
              <a:solidFill>
                <a:srgbClr val="9C14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D33A592-A619-4D82-8372-B8131A0270E4}"/>
              </a:ext>
            </a:extLst>
          </p:cNvPr>
          <p:cNvSpPr txBox="1"/>
          <p:nvPr/>
        </p:nvSpPr>
        <p:spPr>
          <a:xfrm>
            <a:off x="905253" y="779403"/>
            <a:ext cx="431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BBN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7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丰度与 </a:t>
            </a:r>
            <a:r>
              <a:rPr lang="el-GR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η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0F1ED8-03B3-4706-964F-ED1173FD4039}"/>
              </a:ext>
            </a:extLst>
          </p:cNvPr>
          <p:cNvSpPr txBox="1"/>
          <p:nvPr/>
        </p:nvSpPr>
        <p:spPr>
          <a:xfrm>
            <a:off x="7462903" y="1578250"/>
            <a:ext cx="2978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CMB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：功率谱各向异性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FA89EC5-5BE6-4E1E-93DF-B68385F8BB00}"/>
              </a:ext>
            </a:extLst>
          </p:cNvPr>
          <p:cNvSpPr txBox="1"/>
          <p:nvPr/>
        </p:nvSpPr>
        <p:spPr>
          <a:xfrm>
            <a:off x="1985817" y="6350223"/>
            <a:ext cx="2603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Amsler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(PDG)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0FE926-EE90-4966-9CED-B19F657A5C02}"/>
              </a:ext>
            </a:extLst>
          </p:cNvPr>
          <p:cNvSpPr txBox="1"/>
          <p:nvPr/>
        </p:nvSpPr>
        <p:spPr>
          <a:xfrm>
            <a:off x="7650433" y="5667377"/>
            <a:ext cx="2603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Strumia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hep-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/0608347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1CB95EA-DF0F-4C98-BA34-FAF8DE122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767" y="2094623"/>
            <a:ext cx="5088706" cy="34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9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重子生成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65673D76-77F1-4098-851F-80BEC622EE10}"/>
              </a:ext>
            </a:extLst>
          </p:cNvPr>
          <p:cNvSpPr txBox="1"/>
          <p:nvPr/>
        </p:nvSpPr>
        <p:spPr>
          <a:xfrm>
            <a:off x="1043220" y="576486"/>
            <a:ext cx="9199866" cy="579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重子不对称的来源：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初始条件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vs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动力学产生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如果为初始条件，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精细调节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的问题：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6000000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个反重子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6000001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个重子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早期宇宙的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暴涨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会将原初的重子不对称指数式地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宇宙中的物质都是在暴涨后的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重加热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过程中重新产生的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重子不对称动力学产生的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萨哈罗夫三条件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重子数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：否则，重子数是守恒的，不会发生变化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C/CP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：否则，产生重子不对称的过程与其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C/CP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共轭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过程的贡献抵消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偏离热平衡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：否则，产生重子不对称的过程与其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逆过程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的贡献抵消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D. Sakharov,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Pisma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5, 32 (1967)</a:t>
            </a:r>
          </a:p>
        </p:txBody>
      </p:sp>
    </p:spTree>
    <p:extLst>
      <p:ext uri="{BB962C8B-B14F-4D97-AF65-F5344CB8AC3E}">
        <p14:creationId xmlns:p14="http://schemas.microsoft.com/office/powerpoint/2010/main" val="15000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397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重子生成方案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A5272A-A7A3-4A45-BC8B-9F8F5E9FFB97}"/>
              </a:ext>
            </a:extLst>
          </p:cNvPr>
          <p:cNvSpPr txBox="1"/>
          <p:nvPr/>
        </p:nvSpPr>
        <p:spPr>
          <a:xfrm>
            <a:off x="790183" y="576486"/>
            <a:ext cx="10611634" cy="615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大统一理论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重子生成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重子不对称产生于连接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夸克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重玻色子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的偏离热平衡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衰变率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Γ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哈勃常数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的衰变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质子衰变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实验的零结果为其质量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暴涨后的重加热温度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0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reh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设置了极高的下限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(∽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产生的重子不对称会被后续的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破坏重子数，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T&lt;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时进入平衡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冲刷掉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电弱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重子生成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重子数由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过程破坏、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破坏由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CKM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矩阵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中的相位提供、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电弱相变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导致偏离平衡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SM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破坏效应太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、电弱相变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非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强一级相变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需要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2000" b="1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&lt;45GeV)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需要新的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CP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破坏来源、改变电弱相变的性质：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2HDM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MSSM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Affleck-Dine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机制   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Affleck and M. Dine,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B 249, 361 (1985)</a:t>
            </a:r>
            <a:endParaRPr lang="en-US" altLang="zh-CN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FCA30F2-5737-468B-BE9F-7BB87F8A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568" y="4696670"/>
            <a:ext cx="3040146" cy="2161330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252" y="0"/>
            <a:ext cx="195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电弱反常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3B1A35-D3A7-4F22-9870-2023A1AA170D}"/>
              </a:ext>
            </a:extLst>
          </p:cNvPr>
          <p:cNvSpPr txBox="1"/>
          <p:nvPr/>
        </p:nvSpPr>
        <p:spPr>
          <a:xfrm>
            <a:off x="759264" y="654404"/>
            <a:ext cx="9779426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手征反常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轴矢流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在树图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层次守恒，但在圈图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量子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层次破坏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4111E6C-18B1-4F73-B4D8-695EC8CF4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32" y="1488709"/>
            <a:ext cx="3149544" cy="47519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EF6A733-3E47-4181-B99D-FC328C7E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833" y="896643"/>
            <a:ext cx="1440066" cy="33489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E0460DB-C08D-4384-AEEE-C1F33A7F3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56" y="1404005"/>
            <a:ext cx="1659957" cy="70548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77B786D-08A9-4323-992B-FDA83C0815F9}"/>
              </a:ext>
            </a:extLst>
          </p:cNvPr>
          <p:cNvSpPr txBox="1"/>
          <p:nvPr/>
        </p:nvSpPr>
        <p:spPr>
          <a:xfrm>
            <a:off x="759263" y="2478150"/>
            <a:ext cx="1751593" cy="61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破坏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AB9D17E-C823-4534-8273-3F4F286CD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0856" y="3544827"/>
            <a:ext cx="1487748" cy="32564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74402A6-78CE-4B3B-8D85-ED14E4434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385" y="3469982"/>
            <a:ext cx="3124990" cy="448959"/>
          </a:xfrm>
          <a:prstGeom prst="rect">
            <a:avLst/>
          </a:prstGeom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1DC44453-BFE6-47AF-B452-A1DA53F0893C}"/>
              </a:ext>
            </a:extLst>
          </p:cNvPr>
          <p:cNvSpPr/>
          <p:nvPr/>
        </p:nvSpPr>
        <p:spPr>
          <a:xfrm flipV="1">
            <a:off x="1738091" y="3651192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3EE6E448-1AB5-4CDD-A86F-FC6A70CD5981}"/>
              </a:ext>
            </a:extLst>
          </p:cNvPr>
          <p:cNvSpPr/>
          <p:nvPr/>
        </p:nvSpPr>
        <p:spPr>
          <a:xfrm flipV="1">
            <a:off x="1738089" y="4304556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DE57E1D-5DDF-481F-BA8C-060234B03FDF}"/>
              </a:ext>
            </a:extLst>
          </p:cNvPr>
          <p:cNvSpPr txBox="1"/>
          <p:nvPr/>
        </p:nvSpPr>
        <p:spPr>
          <a:xfrm>
            <a:off x="759263" y="4873021"/>
            <a:ext cx="8303491" cy="123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非阿贝尔规范场</a:t>
            </a:r>
            <a:r>
              <a:rPr lang="zh-CN" altLang="en-US" dirty="0"/>
              <a:t>有无穷多简并的真空，它们只相差  </a:t>
            </a:r>
            <a:r>
              <a:rPr lang="el-GR" altLang="zh-CN" dirty="0"/>
              <a:t>Δ</a:t>
            </a:r>
            <a:r>
              <a:rPr lang="en-US" altLang="zh-CN" dirty="0"/>
              <a:t>N</a:t>
            </a:r>
            <a:r>
              <a:rPr lang="en-US" altLang="zh-CN" baseline="-25000" dirty="0"/>
              <a:t>CS</a:t>
            </a:r>
            <a:r>
              <a:rPr lang="en-US" altLang="zh-CN" dirty="0"/>
              <a:t>= ±1, ±2…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dirty="0"/>
              <a:t>     不同</a:t>
            </a:r>
            <a:r>
              <a:rPr lang="zh-CN" altLang="en-US" dirty="0">
                <a:solidFill>
                  <a:srgbClr val="0000FF"/>
                </a:solidFill>
              </a:rPr>
              <a:t>真空间的跃迁</a:t>
            </a:r>
            <a:r>
              <a:rPr lang="zh-CN" altLang="en-US" dirty="0"/>
              <a:t>会引起</a:t>
            </a:r>
            <a:r>
              <a:rPr lang="en-US" altLang="zh-CN" dirty="0"/>
              <a:t>B</a:t>
            </a:r>
            <a:r>
              <a:rPr lang="zh-CN" altLang="en-US" dirty="0"/>
              <a:t>、</a:t>
            </a:r>
            <a:r>
              <a:rPr lang="en-US" altLang="zh-CN" dirty="0"/>
              <a:t>L</a:t>
            </a:r>
            <a:r>
              <a:rPr lang="zh-CN" altLang="en-US" dirty="0"/>
              <a:t>的变化</a:t>
            </a:r>
            <a:r>
              <a:rPr lang="en-US" altLang="zh-CN" dirty="0"/>
              <a:t>(</a:t>
            </a:r>
            <a:r>
              <a:rPr lang="zh-CN" altLang="en-US" dirty="0"/>
              <a:t>但</a:t>
            </a:r>
            <a:r>
              <a:rPr lang="en-US" altLang="zh-CN" dirty="0">
                <a:solidFill>
                  <a:srgbClr val="0000FF"/>
                </a:solidFill>
              </a:rPr>
              <a:t>B-L</a:t>
            </a:r>
            <a:r>
              <a:rPr lang="zh-CN" altLang="en-US" dirty="0">
                <a:solidFill>
                  <a:srgbClr val="0000FF"/>
                </a:solidFill>
              </a:rPr>
              <a:t>守恒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l-GR" altLang="zh-CN" dirty="0">
                <a:solidFill>
                  <a:srgbClr val="0000FF"/>
                </a:solidFill>
              </a:rPr>
              <a:t>Δ</a:t>
            </a:r>
            <a:r>
              <a:rPr lang="en-US" altLang="zh-CN" dirty="0">
                <a:solidFill>
                  <a:srgbClr val="0000FF"/>
                </a:solidFill>
              </a:rPr>
              <a:t>B=</a:t>
            </a:r>
            <a:r>
              <a:rPr lang="el-GR" altLang="zh-CN" dirty="0">
                <a:solidFill>
                  <a:srgbClr val="0000FF"/>
                </a:solidFill>
              </a:rPr>
              <a:t>Δ</a:t>
            </a:r>
            <a:r>
              <a:rPr lang="en-US" altLang="zh-CN" dirty="0">
                <a:solidFill>
                  <a:srgbClr val="0000FF"/>
                </a:solidFill>
              </a:rPr>
              <a:t>L=</a:t>
            </a:r>
            <a:r>
              <a:rPr lang="en-US" altLang="zh-CN" dirty="0" err="1">
                <a:solidFill>
                  <a:srgbClr val="0000FF"/>
                </a:solidFill>
              </a:rPr>
              <a:t>N</a:t>
            </a:r>
            <a:r>
              <a:rPr lang="en-US" altLang="zh-CN" baseline="-25000" dirty="0" err="1">
                <a:solidFill>
                  <a:srgbClr val="0000FF"/>
                </a:solidFill>
              </a:rPr>
              <a:t>f</a:t>
            </a:r>
            <a:r>
              <a:rPr lang="en-US" altLang="zh-CN" baseline="-25000" dirty="0">
                <a:solidFill>
                  <a:srgbClr val="0000FF"/>
                </a:solidFill>
              </a:rPr>
              <a:t> </a:t>
            </a:r>
            <a:r>
              <a:rPr lang="el-GR" altLang="zh-CN" dirty="0">
                <a:solidFill>
                  <a:srgbClr val="0000FF"/>
                </a:solidFill>
              </a:rPr>
              <a:t>Δ</a:t>
            </a:r>
            <a:r>
              <a:rPr lang="en-US" altLang="zh-CN" dirty="0">
                <a:solidFill>
                  <a:srgbClr val="0000FF"/>
                </a:solidFill>
              </a:rPr>
              <a:t>N</a:t>
            </a:r>
            <a:r>
              <a:rPr lang="en-US" altLang="zh-CN" baseline="-25000" dirty="0">
                <a:solidFill>
                  <a:srgbClr val="0000FF"/>
                </a:solidFill>
              </a:rPr>
              <a:t>CS</a:t>
            </a: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80ED4E83-B4A0-45B3-AD17-2599CE984B3E}"/>
              </a:ext>
            </a:extLst>
          </p:cNvPr>
          <p:cNvSpPr/>
          <p:nvPr/>
        </p:nvSpPr>
        <p:spPr>
          <a:xfrm flipV="1">
            <a:off x="4808296" y="1699830"/>
            <a:ext cx="588330" cy="9536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A48895-47B9-4555-8B67-580C0A1CF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0856" y="2594093"/>
            <a:ext cx="7187325" cy="68899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91CE3D1-39FA-4E32-A439-78441A86E806}"/>
              </a:ext>
            </a:extLst>
          </p:cNvPr>
          <p:cNvSpPr txBox="1"/>
          <p:nvPr/>
        </p:nvSpPr>
        <p:spPr>
          <a:xfrm>
            <a:off x="7650420" y="3377290"/>
            <a:ext cx="3979328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0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1600" dirty="0" err="1"/>
              <a:t>N</a:t>
            </a:r>
            <a:r>
              <a:rPr lang="en-US" altLang="zh-CN" sz="1600" baseline="-25000" dirty="0" err="1"/>
              <a:t>f</a:t>
            </a:r>
            <a:r>
              <a:rPr lang="en-US" altLang="zh-CN" sz="1600" dirty="0"/>
              <a:t>=3</a:t>
            </a:r>
            <a:r>
              <a:rPr lang="zh-CN" altLang="en-US" sz="1600" dirty="0"/>
              <a:t>，</a:t>
            </a:r>
            <a:r>
              <a:rPr lang="en-US" altLang="zh-CN" sz="1600" dirty="0"/>
              <a:t>g</a:t>
            </a:r>
            <a:r>
              <a:rPr lang="zh-CN" altLang="en-US" sz="1600" dirty="0"/>
              <a:t>和</a:t>
            </a:r>
            <a:r>
              <a:rPr lang="en-US" altLang="zh-CN" sz="1600" dirty="0"/>
              <a:t>W</a:t>
            </a:r>
            <a:r>
              <a:rPr lang="en-US" altLang="zh-CN" sz="1600" baseline="30000" dirty="0"/>
              <a:t>I</a:t>
            </a:r>
            <a:r>
              <a:rPr lang="zh-CN" altLang="en-US" sz="1600" dirty="0"/>
              <a:t>对应</a:t>
            </a:r>
            <a:r>
              <a:rPr lang="en-US" altLang="zh-CN" sz="1600" dirty="0"/>
              <a:t>SU(2)</a:t>
            </a:r>
            <a:r>
              <a:rPr lang="en-US" altLang="zh-CN" sz="1600" baseline="-25000" dirty="0"/>
              <a:t>L</a:t>
            </a:r>
            <a:r>
              <a:rPr lang="zh-CN" altLang="en-US" sz="1600" dirty="0"/>
              <a:t>，</a:t>
            </a:r>
            <a:r>
              <a:rPr lang="en-US" altLang="zh-CN" sz="1600" dirty="0"/>
              <a:t>g’</a:t>
            </a:r>
            <a:r>
              <a:rPr lang="zh-CN" altLang="en-US" sz="1600" dirty="0"/>
              <a:t>和</a:t>
            </a:r>
            <a:r>
              <a:rPr lang="en-US" altLang="zh-CN" sz="1600" dirty="0"/>
              <a:t>B</a:t>
            </a:r>
            <a:r>
              <a:rPr lang="zh-CN" altLang="en-US" sz="1600" dirty="0"/>
              <a:t>对应</a:t>
            </a:r>
            <a:r>
              <a:rPr lang="en-US" altLang="zh-CN" sz="1600" dirty="0"/>
              <a:t>U(1)</a:t>
            </a:r>
            <a:r>
              <a:rPr lang="en-US" altLang="zh-CN" sz="1600" baseline="-25000" dirty="0"/>
              <a:t>Y</a:t>
            </a:r>
            <a:endParaRPr lang="en-US" altLang="zh-CN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A689A8-CEA5-4F87-BA63-134B82718A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55" y="4226937"/>
            <a:ext cx="1988059" cy="3096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55139F3-837F-4B45-B323-3502BC76F3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0297" y="4125869"/>
            <a:ext cx="3392265" cy="4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33" grpId="0" animBg="1"/>
      <p:bldP spid="51" grpId="0" animBg="1"/>
      <p:bldP spid="22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C663F0-7C52-4D88-9CA2-A7AE409E6DF6}"/>
              </a:ext>
            </a:extLst>
          </p:cNvPr>
          <p:cNvCxnSpPr/>
          <p:nvPr/>
        </p:nvCxnSpPr>
        <p:spPr>
          <a:xfrm>
            <a:off x="0" y="576486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5175CB6-C52E-41DF-973E-0E7835C970AA}"/>
              </a:ext>
            </a:extLst>
          </p:cNvPr>
          <p:cNvSpPr txBox="1"/>
          <p:nvPr/>
        </p:nvSpPr>
        <p:spPr>
          <a:xfrm>
            <a:off x="-1" y="17756"/>
            <a:ext cx="276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Sphaleron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9CC6F45-9C2F-4B3C-8904-BB263F05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FCA565F-6CC6-4625-BDD6-6E0A9A3587B2}" type="slidenum"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fld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3B1A35-D3A7-4F22-9870-2023A1AA170D}"/>
              </a:ext>
            </a:extLst>
          </p:cNvPr>
          <p:cNvSpPr txBox="1"/>
          <p:nvPr/>
        </p:nvSpPr>
        <p:spPr>
          <a:xfrm>
            <a:off x="829347" y="611997"/>
            <a:ext cx="8882824" cy="4246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势能的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鞍点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极大值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，相邻真空间的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势垒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为其能量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20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零温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隧穿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几率由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instanton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作用量决定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过程在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130-10</a:t>
            </a:r>
            <a:r>
              <a:rPr lang="en-US" altLang="zh-CN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GeV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范围处于平衡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A.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Rubakov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M. E. Shaposhnikov,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Nauk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166, 493 (1996)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过程可以把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轻子不对称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部分地转化为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重子不对称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-28/79Y</a:t>
            </a:r>
            <a:r>
              <a:rPr lang="en-US" altLang="zh-CN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处于热平衡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反应速率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&gt;H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的相互作用将为参与粒子的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化学势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建立平衡条件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FC65D8-8318-4558-ACA6-0CF1DC05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51" y="5094284"/>
            <a:ext cx="1480307" cy="3475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28AB8DB-81A8-4315-A407-A15F89F30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825" y="5755932"/>
            <a:ext cx="1765626" cy="2541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0C5611B-A478-4A08-9B4C-8FB8B11DF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51" y="5739280"/>
            <a:ext cx="1765626" cy="27317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8896BF-78E6-4130-B946-0ACDD54B9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7794" y="5753556"/>
            <a:ext cx="1943842" cy="2766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C8010E-5AF9-410F-9944-3536A0B54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912" y="1432204"/>
            <a:ext cx="2050472" cy="3852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35E31F-05C2-455C-AE36-D590B78B6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2884" y="849920"/>
            <a:ext cx="3539007" cy="27559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97B3AEF-7FFD-47B3-AF7A-93AED83D42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5122" y="5223669"/>
            <a:ext cx="2093585" cy="579253"/>
          </a:xfrm>
          <a:prstGeom prst="rect">
            <a:avLst/>
          </a:prstGeom>
        </p:spPr>
      </p:pic>
      <p:sp>
        <p:nvSpPr>
          <p:cNvPr id="22" name="左大括号 21">
            <a:extLst>
              <a:ext uri="{FF2B5EF4-FFF2-40B4-BE49-F238E27FC236}">
                <a16:creationId xmlns:a16="http://schemas.microsoft.com/office/drawing/2014/main" id="{2BADEF03-57CF-4BDA-B932-D5A584A5C105}"/>
              </a:ext>
            </a:extLst>
          </p:cNvPr>
          <p:cNvSpPr/>
          <p:nvPr/>
        </p:nvSpPr>
        <p:spPr>
          <a:xfrm rot="10800000">
            <a:off x="9094933" y="5157363"/>
            <a:ext cx="132344" cy="7674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rgbClr val="0000FF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54A32E-3A69-4C97-921B-86A7041133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861" y="2095944"/>
            <a:ext cx="862129" cy="334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BB2F909-8F2C-43FD-9961-85CD9DBD8BAA}"/>
                  </a:ext>
                </a:extLst>
              </p:cNvPr>
              <p:cNvSpPr txBox="1"/>
              <p:nvPr/>
            </p:nvSpPr>
            <p:spPr>
              <a:xfrm>
                <a:off x="829347" y="1789478"/>
                <a:ext cx="5721658" cy="641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高温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热涨落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有助于越过势垒 </a:t>
                </a:r>
                <a:r>
                  <a:rPr lang="el-GR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Γ∝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r>
                          <a:rPr lang="en-US" altLang="zh-CN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altLang="zh-CN" sz="20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𝐬𝐩𝐡</m:t>
                            </m:r>
                          </m:sub>
                        </m:sSub>
                        <m:r>
                          <a:rPr lang="en-US" altLang="zh-CN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→     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BB2F909-8F2C-43FD-9961-85CD9DBD8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47" y="1789478"/>
                <a:ext cx="5721658" cy="641394"/>
              </a:xfrm>
              <a:prstGeom prst="rect">
                <a:avLst/>
              </a:prstGeom>
              <a:blipFill>
                <a:blip r:embed="rId11"/>
                <a:stretch>
                  <a:fillRect l="-958" r="-6177" b="-1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AC7F8A55-2AF4-4BDB-A981-C35F9F28916F}"/>
              </a:ext>
            </a:extLst>
          </p:cNvPr>
          <p:cNvSpPr txBox="1"/>
          <p:nvPr/>
        </p:nvSpPr>
        <p:spPr>
          <a:xfrm>
            <a:off x="829347" y="4787244"/>
            <a:ext cx="1765626" cy="614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sphaleron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9C6346-886C-440E-ACFB-98C5D55A18A2}"/>
              </a:ext>
            </a:extLst>
          </p:cNvPr>
          <p:cNvSpPr txBox="1"/>
          <p:nvPr/>
        </p:nvSpPr>
        <p:spPr>
          <a:xfrm>
            <a:off x="829347" y="5446516"/>
            <a:ext cx="1575150" cy="614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Yukawa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92BA96B-9BC2-4305-AE69-7921EDF3CCFC}"/>
              </a:ext>
            </a:extLst>
          </p:cNvPr>
          <p:cNvSpPr txBox="1"/>
          <p:nvPr/>
        </p:nvSpPr>
        <p:spPr>
          <a:xfrm>
            <a:off x="1211766" y="6065449"/>
            <a:ext cx="5224545" cy="50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A. Harvey and M. S. Turner, Phys. Rev. D 42, 3344 (1990)</a:t>
            </a:r>
            <a:endParaRPr lang="en-US" altLang="zh-CN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8211</TotalTime>
  <Words>3456</Words>
  <Application>Microsoft Office PowerPoint</Application>
  <PresentationFormat>宽屏</PresentationFormat>
  <Paragraphs>315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Lucida Grande</vt:lpstr>
      <vt:lpstr>等线</vt:lpstr>
      <vt:lpstr>等线 Light</vt:lpstr>
      <vt:lpstr>微软雅黑</vt:lpstr>
      <vt:lpstr>Arial</vt:lpstr>
      <vt:lpstr>Cambria Math</vt:lpstr>
      <vt:lpstr>Times New Roman</vt:lpstr>
      <vt:lpstr>Wingdings</vt:lpstr>
      <vt:lpstr>Office 主题​​</vt:lpstr>
      <vt:lpstr>轻子生成介绍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 time and attention! 感谢组委会的邀请！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中微子物理简介</dc:title>
  <dc:creator>赵振华</dc:creator>
  <cp:lastModifiedBy>赵振华</cp:lastModifiedBy>
  <cp:revision>1761</cp:revision>
  <cp:lastPrinted>2021-08-13T04:06:01Z</cp:lastPrinted>
  <dcterms:created xsi:type="dcterms:W3CDTF">2021-06-21T14:50:32Z</dcterms:created>
  <dcterms:modified xsi:type="dcterms:W3CDTF">2021-08-13T04:08:05Z</dcterms:modified>
</cp:coreProperties>
</file>